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81" r:id="rId3"/>
    <p:sldMasterId id="2147483694" r:id="rId4"/>
    <p:sldMasterId id="2147483706" r:id="rId5"/>
    <p:sldMasterId id="2147483719" r:id="rId6"/>
    <p:sldMasterId id="2147483730" r:id="rId7"/>
  </p:sldMasterIdLst>
  <p:notesMasterIdLst>
    <p:notesMasterId r:id="rId44"/>
  </p:notesMasterIdLst>
  <p:handoutMasterIdLst>
    <p:handoutMasterId r:id="rId45"/>
  </p:handoutMasterIdLst>
  <p:sldIdLst>
    <p:sldId id="517" r:id="rId8"/>
    <p:sldId id="350" r:id="rId9"/>
    <p:sldId id="326" r:id="rId10"/>
    <p:sldId id="349" r:id="rId11"/>
    <p:sldId id="347" r:id="rId12"/>
    <p:sldId id="1840" r:id="rId13"/>
    <p:sldId id="524" r:id="rId14"/>
    <p:sldId id="525" r:id="rId15"/>
    <p:sldId id="526" r:id="rId16"/>
    <p:sldId id="519" r:id="rId17"/>
    <p:sldId id="520" r:id="rId18"/>
    <p:sldId id="521" r:id="rId19"/>
    <p:sldId id="522" r:id="rId20"/>
    <p:sldId id="1831" r:id="rId21"/>
    <p:sldId id="1832" r:id="rId22"/>
    <p:sldId id="1833" r:id="rId23"/>
    <p:sldId id="1834" r:id="rId24"/>
    <p:sldId id="1839" r:id="rId25"/>
    <p:sldId id="260" r:id="rId26"/>
    <p:sldId id="523" r:id="rId27"/>
    <p:sldId id="1826" r:id="rId28"/>
    <p:sldId id="1827" r:id="rId29"/>
    <p:sldId id="1828" r:id="rId30"/>
    <p:sldId id="1829" r:id="rId31"/>
    <p:sldId id="1842" r:id="rId32"/>
    <p:sldId id="1841" r:id="rId33"/>
    <p:sldId id="518" r:id="rId34"/>
    <p:sldId id="1838" r:id="rId35"/>
    <p:sldId id="319" r:id="rId36"/>
    <p:sldId id="1830" r:id="rId37"/>
    <p:sldId id="261" r:id="rId38"/>
    <p:sldId id="1837" r:id="rId39"/>
    <p:sldId id="571" r:id="rId40"/>
    <p:sldId id="570" r:id="rId41"/>
    <p:sldId id="598" r:id="rId42"/>
    <p:sldId id="5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8B810"/>
    <a:srgbClr val="33CC33"/>
    <a:srgbClr val="66FF33"/>
    <a:srgbClr val="0099FF"/>
    <a:srgbClr val="0000FF"/>
    <a:srgbClr val="0000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6261A8-9556-4098-A932-4A8E14C20ADC}" v="120" dt="2023-05-03T15:53:40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3" y="4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29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Randall" userId="5d321fb3-c221-421a-b6a6-f04765b9669a" providerId="ADAL" clId="{6F6261A8-9556-4098-A932-4A8E14C20ADC}"/>
    <pc:docChg chg="undo redo custSel addSld delSld modSld addMainMaster delMainMaster modMainMaster">
      <pc:chgData name="Martin, Randall" userId="5d321fb3-c221-421a-b6a6-f04765b9669a" providerId="ADAL" clId="{6F6261A8-9556-4098-A932-4A8E14C20ADC}" dt="2023-05-03T15:55:25.776" v="459" actId="20577"/>
      <pc:docMkLst>
        <pc:docMk/>
      </pc:docMkLst>
      <pc:sldChg chg="add del setBg">
        <pc:chgData name="Martin, Randall" userId="5d321fb3-c221-421a-b6a6-f04765b9669a" providerId="ADAL" clId="{6F6261A8-9556-4098-A932-4A8E14C20ADC}" dt="2023-05-02T13:51:47.617" v="294"/>
        <pc:sldMkLst>
          <pc:docMk/>
          <pc:sldMk cId="0" sldId="260"/>
        </pc:sldMkLst>
      </pc:sldChg>
      <pc:sldChg chg="add">
        <pc:chgData name="Martin, Randall" userId="5d321fb3-c221-421a-b6a6-f04765b9669a" providerId="ADAL" clId="{6F6261A8-9556-4098-A932-4A8E14C20ADC}" dt="2023-05-02T14:34:23.862" v="304"/>
        <pc:sldMkLst>
          <pc:docMk/>
          <pc:sldMk cId="906571627" sldId="261"/>
        </pc:sldMkLst>
      </pc:sldChg>
      <pc:sldChg chg="add del">
        <pc:chgData name="Martin, Randall" userId="5d321fb3-c221-421a-b6a6-f04765b9669a" providerId="ADAL" clId="{6F6261A8-9556-4098-A932-4A8E14C20ADC}" dt="2023-05-02T14:34:03.166" v="303" actId="2696"/>
        <pc:sldMkLst>
          <pc:docMk/>
          <pc:sldMk cId="1194536225" sldId="261"/>
        </pc:sldMkLst>
      </pc:sldChg>
      <pc:sldChg chg="add">
        <pc:chgData name="Martin, Randall" userId="5d321fb3-c221-421a-b6a6-f04765b9669a" providerId="ADAL" clId="{6F6261A8-9556-4098-A932-4A8E14C20ADC}" dt="2023-05-02T14:34:23.862" v="304"/>
        <pc:sldMkLst>
          <pc:docMk/>
          <pc:sldMk cId="312593655" sldId="319"/>
        </pc:sldMkLst>
      </pc:sldChg>
      <pc:sldChg chg="modSp add del mod">
        <pc:chgData name="Martin, Randall" userId="5d321fb3-c221-421a-b6a6-f04765b9669a" providerId="ADAL" clId="{6F6261A8-9556-4098-A932-4A8E14C20ADC}" dt="2023-05-02T14:34:03.166" v="303" actId="2696"/>
        <pc:sldMkLst>
          <pc:docMk/>
          <pc:sldMk cId="3705217234" sldId="319"/>
        </pc:sldMkLst>
        <pc:spChg chg="mod">
          <ac:chgData name="Martin, Randall" userId="5d321fb3-c221-421a-b6a6-f04765b9669a" providerId="ADAL" clId="{6F6261A8-9556-4098-A932-4A8E14C20ADC}" dt="2023-05-02T13:55:06.268" v="296" actId="27636"/>
          <ac:spMkLst>
            <pc:docMk/>
            <pc:sldMk cId="3705217234" sldId="319"/>
            <ac:spMk id="13" creationId="{6C9D2FDC-185C-4AC2-976D-DEC181883DE7}"/>
          </ac:spMkLst>
        </pc:spChg>
      </pc:sldChg>
      <pc:sldChg chg="add del">
        <pc:chgData name="Martin, Randall" userId="5d321fb3-c221-421a-b6a6-f04765b9669a" providerId="ADAL" clId="{6F6261A8-9556-4098-A932-4A8E14C20ADC}" dt="2023-05-01T21:20:06.577" v="54" actId="47"/>
        <pc:sldMkLst>
          <pc:docMk/>
          <pc:sldMk cId="2411732523" sldId="323"/>
        </pc:sldMkLst>
      </pc:sldChg>
      <pc:sldChg chg="modSp add del mod">
        <pc:chgData name="Martin, Randall" userId="5d321fb3-c221-421a-b6a6-f04765b9669a" providerId="ADAL" clId="{6F6261A8-9556-4098-A932-4A8E14C20ADC}" dt="2023-05-03T15:55:25.776" v="459" actId="20577"/>
        <pc:sldMkLst>
          <pc:docMk/>
          <pc:sldMk cId="187981060" sldId="326"/>
        </pc:sldMkLst>
        <pc:spChg chg="mod">
          <ac:chgData name="Martin, Randall" userId="5d321fb3-c221-421a-b6a6-f04765b9669a" providerId="ADAL" clId="{6F6261A8-9556-4098-A932-4A8E14C20ADC}" dt="2023-05-01T21:30:59.757" v="159" actId="207"/>
          <ac:spMkLst>
            <pc:docMk/>
            <pc:sldMk cId="187981060" sldId="326"/>
            <ac:spMk id="11" creationId="{00000000-0000-0000-0000-000000000000}"/>
          </ac:spMkLst>
        </pc:spChg>
        <pc:spChg chg="mod">
          <ac:chgData name="Martin, Randall" userId="5d321fb3-c221-421a-b6a6-f04765b9669a" providerId="ADAL" clId="{6F6261A8-9556-4098-A932-4A8E14C20ADC}" dt="2023-05-01T21:30:50.731" v="158" actId="207"/>
          <ac:spMkLst>
            <pc:docMk/>
            <pc:sldMk cId="187981060" sldId="326"/>
            <ac:spMk id="12" creationId="{00000000-0000-0000-0000-000000000000}"/>
          </ac:spMkLst>
        </pc:spChg>
        <pc:spChg chg="mod">
          <ac:chgData name="Martin, Randall" userId="5d321fb3-c221-421a-b6a6-f04765b9669a" providerId="ADAL" clId="{6F6261A8-9556-4098-A932-4A8E14C20ADC}" dt="2023-05-01T22:21:54.042" v="288" actId="1037"/>
          <ac:spMkLst>
            <pc:docMk/>
            <pc:sldMk cId="187981060" sldId="326"/>
            <ac:spMk id="13" creationId="{00000000-0000-0000-0000-000000000000}"/>
          </ac:spMkLst>
        </pc:spChg>
        <pc:spChg chg="mod">
          <ac:chgData name="Martin, Randall" userId="5d321fb3-c221-421a-b6a6-f04765b9669a" providerId="ADAL" clId="{6F6261A8-9556-4098-A932-4A8E14C20ADC}" dt="2023-05-03T15:55:25.776" v="459" actId="20577"/>
          <ac:spMkLst>
            <pc:docMk/>
            <pc:sldMk cId="187981060" sldId="326"/>
            <ac:spMk id="75" creationId="{00000000-0000-0000-0000-000000000000}"/>
          </ac:spMkLst>
        </pc:spChg>
        <pc:spChg chg="mod">
          <ac:chgData name="Martin, Randall" userId="5d321fb3-c221-421a-b6a6-f04765b9669a" providerId="ADAL" clId="{6F6261A8-9556-4098-A932-4A8E14C20ADC}" dt="2023-05-03T15:55:17.416" v="449" actId="20577"/>
          <ac:spMkLst>
            <pc:docMk/>
            <pc:sldMk cId="187981060" sldId="326"/>
            <ac:spMk id="29698" creationId="{00000000-0000-0000-0000-000000000000}"/>
          </ac:spMkLst>
        </pc:spChg>
      </pc:sldChg>
      <pc:sldChg chg="add del">
        <pc:chgData name="Martin, Randall" userId="5d321fb3-c221-421a-b6a6-f04765b9669a" providerId="ADAL" clId="{6F6261A8-9556-4098-A932-4A8E14C20ADC}" dt="2023-05-01T21:26:59.483" v="154"/>
        <pc:sldMkLst>
          <pc:docMk/>
          <pc:sldMk cId="2587849059" sldId="326"/>
        </pc:sldMkLst>
      </pc:sldChg>
      <pc:sldChg chg="modSp add mod">
        <pc:chgData name="Martin, Randall" userId="5d321fb3-c221-421a-b6a6-f04765b9669a" providerId="ADAL" clId="{6F6261A8-9556-4098-A932-4A8E14C20ADC}" dt="2023-05-02T23:53:30.949" v="394" actId="113"/>
        <pc:sldMkLst>
          <pc:docMk/>
          <pc:sldMk cId="3454156128" sldId="347"/>
        </pc:sldMkLst>
        <pc:spChg chg="mod">
          <ac:chgData name="Martin, Randall" userId="5d321fb3-c221-421a-b6a6-f04765b9669a" providerId="ADAL" clId="{6F6261A8-9556-4098-A932-4A8E14C20ADC}" dt="2023-05-01T21:21:05.348" v="136" actId="27636"/>
          <ac:spMkLst>
            <pc:docMk/>
            <pc:sldMk cId="3454156128" sldId="347"/>
            <ac:spMk id="2" creationId="{A2B6ED9E-0FF5-4A18-859B-C02A2A05A9CF}"/>
          </ac:spMkLst>
        </pc:spChg>
        <pc:spChg chg="mod">
          <ac:chgData name="Martin, Randall" userId="5d321fb3-c221-421a-b6a6-f04765b9669a" providerId="ADAL" clId="{6F6261A8-9556-4098-A932-4A8E14C20ADC}" dt="2023-05-02T23:53:30.949" v="394" actId="113"/>
          <ac:spMkLst>
            <pc:docMk/>
            <pc:sldMk cId="3454156128" sldId="347"/>
            <ac:spMk id="3" creationId="{2C5AD7AD-719C-4E3F-A7AD-3BFC6CBA5555}"/>
          </ac:spMkLst>
        </pc:spChg>
      </pc:sldChg>
      <pc:sldChg chg="modSp add mod">
        <pc:chgData name="Martin, Randall" userId="5d321fb3-c221-421a-b6a6-f04765b9669a" providerId="ADAL" clId="{6F6261A8-9556-4098-A932-4A8E14C20ADC}" dt="2023-05-02T23:53:17.807" v="391" actId="113"/>
        <pc:sldMkLst>
          <pc:docMk/>
          <pc:sldMk cId="2481048476" sldId="349"/>
        </pc:sldMkLst>
        <pc:spChg chg="mod">
          <ac:chgData name="Martin, Randall" userId="5d321fb3-c221-421a-b6a6-f04765b9669a" providerId="ADAL" clId="{6F6261A8-9556-4098-A932-4A8E14C20ADC}" dt="2023-05-01T21:21:18.024" v="137" actId="113"/>
          <ac:spMkLst>
            <pc:docMk/>
            <pc:sldMk cId="2481048476" sldId="349"/>
            <ac:spMk id="2" creationId="{D4937543-1002-4019-9C9A-F5D63E6106DA}"/>
          </ac:spMkLst>
        </pc:spChg>
        <pc:spChg chg="mod">
          <ac:chgData name="Martin, Randall" userId="5d321fb3-c221-421a-b6a6-f04765b9669a" providerId="ADAL" clId="{6F6261A8-9556-4098-A932-4A8E14C20ADC}" dt="2023-05-02T23:53:17.807" v="391" actId="113"/>
          <ac:spMkLst>
            <pc:docMk/>
            <pc:sldMk cId="2481048476" sldId="349"/>
            <ac:spMk id="3" creationId="{6AD06D1E-A64C-4136-A392-1E572A67669E}"/>
          </ac:spMkLst>
        </pc:spChg>
      </pc:sldChg>
      <pc:sldChg chg="addSp delSp modSp add mod modClrScheme chgLayout">
        <pc:chgData name="Martin, Randall" userId="5d321fb3-c221-421a-b6a6-f04765b9669a" providerId="ADAL" clId="{6F6261A8-9556-4098-A932-4A8E14C20ADC}" dt="2023-05-02T23:52:35.772" v="390" actId="1037"/>
        <pc:sldMkLst>
          <pc:docMk/>
          <pc:sldMk cId="135893736" sldId="350"/>
        </pc:sldMkLst>
        <pc:spChg chg="mod ord">
          <ac:chgData name="Martin, Randall" userId="5d321fb3-c221-421a-b6a6-f04765b9669a" providerId="ADAL" clId="{6F6261A8-9556-4098-A932-4A8E14C20ADC}" dt="2023-05-02T23:52:35.772" v="390" actId="1037"/>
          <ac:spMkLst>
            <pc:docMk/>
            <pc:sldMk cId="135893736" sldId="350"/>
            <ac:spMk id="2" creationId="{E70297A3-F18F-6A61-BFA9-E7F73B109951}"/>
          </ac:spMkLst>
        </pc:spChg>
        <pc:spChg chg="add del mod ord">
          <ac:chgData name="Martin, Randall" userId="5d321fb3-c221-421a-b6a6-f04765b9669a" providerId="ADAL" clId="{6F6261A8-9556-4098-A932-4A8E14C20ADC}" dt="2023-05-01T22:20:09.737" v="258" actId="478"/>
          <ac:spMkLst>
            <pc:docMk/>
            <pc:sldMk cId="135893736" sldId="350"/>
            <ac:spMk id="3" creationId="{C15296F6-1E53-E49E-B3E6-788A6C154AD8}"/>
          </ac:spMkLst>
        </pc:spChg>
        <pc:spChg chg="add del mod ord">
          <ac:chgData name="Martin, Randall" userId="5d321fb3-c221-421a-b6a6-f04765b9669a" providerId="ADAL" clId="{6F6261A8-9556-4098-A932-4A8E14C20ADC}" dt="2023-05-01T22:19:40.750" v="196" actId="478"/>
          <ac:spMkLst>
            <pc:docMk/>
            <pc:sldMk cId="135893736" sldId="350"/>
            <ac:spMk id="4" creationId="{DC2B6D1B-3913-A48E-4DFB-2BBC9113EF48}"/>
          </ac:spMkLst>
        </pc:spChg>
        <pc:picChg chg="mod">
          <ac:chgData name="Martin, Randall" userId="5d321fb3-c221-421a-b6a6-f04765b9669a" providerId="ADAL" clId="{6F6261A8-9556-4098-A932-4A8E14C20ADC}" dt="2023-05-01T22:20:18.756" v="281" actId="1036"/>
          <ac:picMkLst>
            <pc:docMk/>
            <pc:sldMk cId="135893736" sldId="350"/>
            <ac:picMk id="1026" creationId="{E4E31592-FDC2-3FE2-89CF-344C1533BEF8}"/>
          </ac:picMkLst>
        </pc:picChg>
        <pc:picChg chg="mod">
          <ac:chgData name="Martin, Randall" userId="5d321fb3-c221-421a-b6a6-f04765b9669a" providerId="ADAL" clId="{6F6261A8-9556-4098-A932-4A8E14C20ADC}" dt="2023-05-01T22:20:18.756" v="281" actId="1036"/>
          <ac:picMkLst>
            <pc:docMk/>
            <pc:sldMk cId="135893736" sldId="350"/>
            <ac:picMk id="1028" creationId="{45C0D198-DA51-4D87-510B-F022DF3126A7}"/>
          </ac:picMkLst>
        </pc:picChg>
        <pc:picChg chg="mod">
          <ac:chgData name="Martin, Randall" userId="5d321fb3-c221-421a-b6a6-f04765b9669a" providerId="ADAL" clId="{6F6261A8-9556-4098-A932-4A8E14C20ADC}" dt="2023-05-01T22:20:18.756" v="281" actId="1036"/>
          <ac:picMkLst>
            <pc:docMk/>
            <pc:sldMk cId="135893736" sldId="350"/>
            <ac:picMk id="1030" creationId="{9B497757-4176-39BB-4F21-F66B164A7340}"/>
          </ac:picMkLst>
        </pc:picChg>
        <pc:picChg chg="mod">
          <ac:chgData name="Martin, Randall" userId="5d321fb3-c221-421a-b6a6-f04765b9669a" providerId="ADAL" clId="{6F6261A8-9556-4098-A932-4A8E14C20ADC}" dt="2023-05-01T22:20:18.756" v="281" actId="1036"/>
          <ac:picMkLst>
            <pc:docMk/>
            <pc:sldMk cId="135893736" sldId="350"/>
            <ac:picMk id="1032" creationId="{D4531B70-F3AC-1B56-79F9-754C170A5011}"/>
          </ac:picMkLst>
        </pc:picChg>
      </pc:sldChg>
      <pc:sldChg chg="modSp add del mod">
        <pc:chgData name="Martin, Randall" userId="5d321fb3-c221-421a-b6a6-f04765b9669a" providerId="ADAL" clId="{6F6261A8-9556-4098-A932-4A8E14C20ADC}" dt="2023-05-01T21:24:27.887" v="146" actId="2696"/>
        <pc:sldMkLst>
          <pc:docMk/>
          <pc:sldMk cId="3627147921" sldId="350"/>
        </pc:sldMkLst>
        <pc:spChg chg="mod">
          <ac:chgData name="Martin, Randall" userId="5d321fb3-c221-421a-b6a6-f04765b9669a" providerId="ADAL" clId="{6F6261A8-9556-4098-A932-4A8E14C20ADC}" dt="2023-05-01T21:20:12.355" v="55" actId="113"/>
          <ac:spMkLst>
            <pc:docMk/>
            <pc:sldMk cId="3627147921" sldId="350"/>
            <ac:spMk id="2" creationId="{E70297A3-F18F-6A61-BFA9-E7F73B109951}"/>
          </ac:spMkLst>
        </pc:spChg>
      </pc:sldChg>
      <pc:sldChg chg="modSp mod">
        <pc:chgData name="Martin, Randall" userId="5d321fb3-c221-421a-b6a6-f04765b9669a" providerId="ADAL" clId="{6F6261A8-9556-4098-A932-4A8E14C20ADC}" dt="2023-05-01T21:31:53.474" v="190" actId="1076"/>
        <pc:sldMkLst>
          <pc:docMk/>
          <pc:sldMk cId="383899780" sldId="517"/>
        </pc:sldMkLst>
        <pc:spChg chg="mod">
          <ac:chgData name="Martin, Randall" userId="5d321fb3-c221-421a-b6a6-f04765b9669a" providerId="ADAL" clId="{6F6261A8-9556-4098-A932-4A8E14C20ADC}" dt="2023-05-01T21:31:53.474" v="190" actId="1076"/>
          <ac:spMkLst>
            <pc:docMk/>
            <pc:sldMk cId="383899780" sldId="517"/>
            <ac:spMk id="4" creationId="{AF8F7AE8-2161-43B8-A093-0DD9B77F70E8}"/>
          </ac:spMkLst>
        </pc:spChg>
        <pc:spChg chg="mod">
          <ac:chgData name="Martin, Randall" userId="5d321fb3-c221-421a-b6a6-f04765b9669a" providerId="ADAL" clId="{6F6261A8-9556-4098-A932-4A8E14C20ADC}" dt="2023-05-01T21:31:45.138" v="189" actId="27636"/>
          <ac:spMkLst>
            <pc:docMk/>
            <pc:sldMk cId="383899780" sldId="517"/>
            <ac:spMk id="5" creationId="{640A41C2-74CD-477F-B525-16F226D36B6A}"/>
          </ac:spMkLst>
        </pc:spChg>
      </pc:sldChg>
      <pc:sldChg chg="addSp delSp modSp add del">
        <pc:chgData name="Martin, Randall" userId="5d321fb3-c221-421a-b6a6-f04765b9669a" providerId="ADAL" clId="{6F6261A8-9556-4098-A932-4A8E14C20ADC}" dt="2023-05-03T15:48:30.063" v="429" actId="2696"/>
        <pc:sldMkLst>
          <pc:docMk/>
          <pc:sldMk cId="484402030" sldId="518"/>
        </pc:sldMkLst>
        <pc:spChg chg="add del mod">
          <ac:chgData name="Martin, Randall" userId="5d321fb3-c221-421a-b6a6-f04765b9669a" providerId="ADAL" clId="{6F6261A8-9556-4098-A932-4A8E14C20ADC}" dt="2023-05-01T21:17:41.673" v="1"/>
          <ac:spMkLst>
            <pc:docMk/>
            <pc:sldMk cId="484402030" sldId="518"/>
            <ac:spMk id="2" creationId="{8540243E-A639-5880-A5ED-AB5665AA671E}"/>
          </ac:spMkLst>
        </pc:spChg>
        <pc:spChg chg="add del mod">
          <ac:chgData name="Martin, Randall" userId="5d321fb3-c221-421a-b6a6-f04765b9669a" providerId="ADAL" clId="{6F6261A8-9556-4098-A932-4A8E14C20ADC}" dt="2023-05-01T21:17:41.673" v="1"/>
          <ac:spMkLst>
            <pc:docMk/>
            <pc:sldMk cId="484402030" sldId="518"/>
            <ac:spMk id="3" creationId="{E28D85D2-EA9F-CAAB-86BE-00770D48058B}"/>
          </ac:spMkLst>
        </pc:spChg>
        <pc:spChg chg="add del mod">
          <ac:chgData name="Martin, Randall" userId="5d321fb3-c221-421a-b6a6-f04765b9669a" providerId="ADAL" clId="{6F6261A8-9556-4098-A932-4A8E14C20ADC}" dt="2023-05-01T21:17:41.673" v="1"/>
          <ac:spMkLst>
            <pc:docMk/>
            <pc:sldMk cId="484402030" sldId="518"/>
            <ac:spMk id="6" creationId="{A7B05F1A-F8C7-5CFA-5B31-E6BA80249FEC}"/>
          </ac:spMkLst>
        </pc:spChg>
        <pc:spChg chg="add del mod">
          <ac:chgData name="Martin, Randall" userId="5d321fb3-c221-421a-b6a6-f04765b9669a" providerId="ADAL" clId="{6F6261A8-9556-4098-A932-4A8E14C20ADC}" dt="2023-05-01T21:17:41.673" v="1"/>
          <ac:spMkLst>
            <pc:docMk/>
            <pc:sldMk cId="484402030" sldId="518"/>
            <ac:spMk id="7" creationId="{11D74061-CAB6-D206-1A00-D205986C4C36}"/>
          </ac:spMkLst>
        </pc:spChg>
        <pc:spChg chg="add del mod">
          <ac:chgData name="Martin, Randall" userId="5d321fb3-c221-421a-b6a6-f04765b9669a" providerId="ADAL" clId="{6F6261A8-9556-4098-A932-4A8E14C20ADC}" dt="2023-05-01T21:17:45.154" v="3"/>
          <ac:spMkLst>
            <pc:docMk/>
            <pc:sldMk cId="484402030" sldId="518"/>
            <ac:spMk id="8" creationId="{6AACB029-FEDF-D4D9-0508-AF5CED6CABDE}"/>
          </ac:spMkLst>
        </pc:spChg>
        <pc:spChg chg="add del mod">
          <ac:chgData name="Martin, Randall" userId="5d321fb3-c221-421a-b6a6-f04765b9669a" providerId="ADAL" clId="{6F6261A8-9556-4098-A932-4A8E14C20ADC}" dt="2023-05-01T21:17:45.154" v="3"/>
          <ac:spMkLst>
            <pc:docMk/>
            <pc:sldMk cId="484402030" sldId="518"/>
            <ac:spMk id="9" creationId="{A241B926-0689-24F0-ABE5-E52E0CAED5AC}"/>
          </ac:spMkLst>
        </pc:spChg>
        <pc:spChg chg="add del mod">
          <ac:chgData name="Martin, Randall" userId="5d321fb3-c221-421a-b6a6-f04765b9669a" providerId="ADAL" clId="{6F6261A8-9556-4098-A932-4A8E14C20ADC}" dt="2023-05-01T21:17:45.154" v="3"/>
          <ac:spMkLst>
            <pc:docMk/>
            <pc:sldMk cId="484402030" sldId="518"/>
            <ac:spMk id="10" creationId="{F9D5CDAF-A91B-8E86-6666-9D457FBE295F}"/>
          </ac:spMkLst>
        </pc:spChg>
        <pc:spChg chg="add del mod">
          <ac:chgData name="Martin, Randall" userId="5d321fb3-c221-421a-b6a6-f04765b9669a" providerId="ADAL" clId="{6F6261A8-9556-4098-A932-4A8E14C20ADC}" dt="2023-05-01T21:17:45.154" v="3"/>
          <ac:spMkLst>
            <pc:docMk/>
            <pc:sldMk cId="484402030" sldId="518"/>
            <ac:spMk id="11" creationId="{3E32266B-75E4-CF65-0596-6D88AEEBDF1E}"/>
          </ac:spMkLst>
        </pc:spChg>
      </pc:sldChg>
      <pc:sldChg chg="add">
        <pc:chgData name="Martin, Randall" userId="5d321fb3-c221-421a-b6a6-f04765b9669a" providerId="ADAL" clId="{6F6261A8-9556-4098-A932-4A8E14C20ADC}" dt="2023-05-03T15:48:33.949" v="430"/>
        <pc:sldMkLst>
          <pc:docMk/>
          <pc:sldMk cId="1397714058" sldId="518"/>
        </pc:sldMkLst>
      </pc:sldChg>
      <pc:sldChg chg="add del">
        <pc:chgData name="Martin, Randall" userId="5d321fb3-c221-421a-b6a6-f04765b9669a" providerId="ADAL" clId="{6F6261A8-9556-4098-A932-4A8E14C20ADC}" dt="2023-05-01T21:27:03.793" v="156" actId="47"/>
        <pc:sldMkLst>
          <pc:docMk/>
          <pc:sldMk cId="360325679" sldId="519"/>
        </pc:sldMkLst>
      </pc:sldChg>
      <pc:sldChg chg="add">
        <pc:chgData name="Martin, Randall" userId="5d321fb3-c221-421a-b6a6-f04765b9669a" providerId="ADAL" clId="{6F6261A8-9556-4098-A932-4A8E14C20ADC}" dt="2023-05-03T15:53:40.945" v="432"/>
        <pc:sldMkLst>
          <pc:docMk/>
          <pc:sldMk cId="545183972" sldId="519"/>
        </pc:sldMkLst>
      </pc:sldChg>
      <pc:sldChg chg="add del">
        <pc:chgData name="Martin, Randall" userId="5d321fb3-c221-421a-b6a6-f04765b9669a" providerId="ADAL" clId="{6F6261A8-9556-4098-A932-4A8E14C20ADC}" dt="2023-05-03T15:53:31.894" v="431" actId="2696"/>
        <pc:sldMkLst>
          <pc:docMk/>
          <pc:sldMk cId="1608579978" sldId="519"/>
        </pc:sldMkLst>
      </pc:sldChg>
      <pc:sldChg chg="add del">
        <pc:chgData name="Martin, Randall" userId="5d321fb3-c221-421a-b6a6-f04765b9669a" providerId="ADAL" clId="{6F6261A8-9556-4098-A932-4A8E14C20ADC}" dt="2023-05-02T13:49:16.276" v="290"/>
        <pc:sldMkLst>
          <pc:docMk/>
          <pc:sldMk cId="2359383365" sldId="519"/>
        </pc:sldMkLst>
      </pc:sldChg>
      <pc:sldChg chg="add">
        <pc:chgData name="Martin, Randall" userId="5d321fb3-c221-421a-b6a6-f04765b9669a" providerId="ADAL" clId="{6F6261A8-9556-4098-A932-4A8E14C20ADC}" dt="2023-05-03T15:53:40.945" v="432"/>
        <pc:sldMkLst>
          <pc:docMk/>
          <pc:sldMk cId="2389262877" sldId="520"/>
        </pc:sldMkLst>
      </pc:sldChg>
      <pc:sldChg chg="add del">
        <pc:chgData name="Martin, Randall" userId="5d321fb3-c221-421a-b6a6-f04765b9669a" providerId="ADAL" clId="{6F6261A8-9556-4098-A932-4A8E14C20ADC}" dt="2023-05-03T15:53:31.894" v="431" actId="2696"/>
        <pc:sldMkLst>
          <pc:docMk/>
          <pc:sldMk cId="2615866293" sldId="520"/>
        </pc:sldMkLst>
      </pc:sldChg>
      <pc:sldChg chg="add del">
        <pc:chgData name="Martin, Randall" userId="5d321fb3-c221-421a-b6a6-f04765b9669a" providerId="ADAL" clId="{6F6261A8-9556-4098-A932-4A8E14C20ADC}" dt="2023-05-02T13:49:16.276" v="290"/>
        <pc:sldMkLst>
          <pc:docMk/>
          <pc:sldMk cId="3834777541" sldId="520"/>
        </pc:sldMkLst>
      </pc:sldChg>
      <pc:sldChg chg="add">
        <pc:chgData name="Martin, Randall" userId="5d321fb3-c221-421a-b6a6-f04765b9669a" providerId="ADAL" clId="{6F6261A8-9556-4098-A932-4A8E14C20ADC}" dt="2023-05-03T15:53:40.945" v="432"/>
        <pc:sldMkLst>
          <pc:docMk/>
          <pc:sldMk cId="300176376" sldId="521"/>
        </pc:sldMkLst>
      </pc:sldChg>
      <pc:sldChg chg="add del">
        <pc:chgData name="Martin, Randall" userId="5d321fb3-c221-421a-b6a6-f04765b9669a" providerId="ADAL" clId="{6F6261A8-9556-4098-A932-4A8E14C20ADC}" dt="2023-05-03T15:53:31.894" v="431" actId="2696"/>
        <pc:sldMkLst>
          <pc:docMk/>
          <pc:sldMk cId="2157558130" sldId="521"/>
        </pc:sldMkLst>
      </pc:sldChg>
      <pc:sldChg chg="add">
        <pc:chgData name="Martin, Randall" userId="5d321fb3-c221-421a-b6a6-f04765b9669a" providerId="ADAL" clId="{6F6261A8-9556-4098-A932-4A8E14C20ADC}" dt="2023-05-03T15:53:40.945" v="432"/>
        <pc:sldMkLst>
          <pc:docMk/>
          <pc:sldMk cId="1981775489" sldId="522"/>
        </pc:sldMkLst>
      </pc:sldChg>
      <pc:sldChg chg="add del">
        <pc:chgData name="Martin, Randall" userId="5d321fb3-c221-421a-b6a6-f04765b9669a" providerId="ADAL" clId="{6F6261A8-9556-4098-A932-4A8E14C20ADC}" dt="2023-05-03T15:53:31.894" v="431" actId="2696"/>
        <pc:sldMkLst>
          <pc:docMk/>
          <pc:sldMk cId="2080561794" sldId="522"/>
        </pc:sldMkLst>
      </pc:sldChg>
      <pc:sldChg chg="add del setBg">
        <pc:chgData name="Martin, Randall" userId="5d321fb3-c221-421a-b6a6-f04765b9669a" providerId="ADAL" clId="{6F6261A8-9556-4098-A932-4A8E14C20ADC}" dt="2023-05-02T13:51:47.617" v="294"/>
        <pc:sldMkLst>
          <pc:docMk/>
          <pc:sldMk cId="0" sldId="523"/>
        </pc:sldMkLst>
      </pc:sldChg>
      <pc:sldChg chg="add del">
        <pc:chgData name="Martin, Randall" userId="5d321fb3-c221-421a-b6a6-f04765b9669a" providerId="ADAL" clId="{6F6261A8-9556-4098-A932-4A8E14C20ADC}" dt="2023-05-02T15:02:12.382" v="362"/>
        <pc:sldMkLst>
          <pc:docMk/>
          <pc:sldMk cId="4061821609" sldId="524"/>
        </pc:sldMkLst>
      </pc:sldChg>
      <pc:sldChg chg="add del">
        <pc:chgData name="Martin, Randall" userId="5d321fb3-c221-421a-b6a6-f04765b9669a" providerId="ADAL" clId="{6F6261A8-9556-4098-A932-4A8E14C20ADC}" dt="2023-05-02T15:02:12.382" v="362"/>
        <pc:sldMkLst>
          <pc:docMk/>
          <pc:sldMk cId="598146717" sldId="525"/>
        </pc:sldMkLst>
      </pc:sldChg>
      <pc:sldChg chg="add del">
        <pc:chgData name="Martin, Randall" userId="5d321fb3-c221-421a-b6a6-f04765b9669a" providerId="ADAL" clId="{6F6261A8-9556-4098-A932-4A8E14C20ADC}" dt="2023-05-02T15:02:12.382" v="362"/>
        <pc:sldMkLst>
          <pc:docMk/>
          <pc:sldMk cId="1066709962" sldId="526"/>
        </pc:sldMkLst>
      </pc:sldChg>
      <pc:sldChg chg="add del">
        <pc:chgData name="Martin, Randall" userId="5d321fb3-c221-421a-b6a6-f04765b9669a" providerId="ADAL" clId="{6F6261A8-9556-4098-A932-4A8E14C20ADC}" dt="2023-05-02T13:59:53.155" v="299"/>
        <pc:sldMkLst>
          <pc:docMk/>
          <pc:sldMk cId="3312947062" sldId="570"/>
        </pc:sldMkLst>
      </pc:sldChg>
      <pc:sldChg chg="add del">
        <pc:chgData name="Martin, Randall" userId="5d321fb3-c221-421a-b6a6-f04765b9669a" providerId="ADAL" clId="{6F6261A8-9556-4098-A932-4A8E14C20ADC}" dt="2023-05-02T13:59:53.155" v="299"/>
        <pc:sldMkLst>
          <pc:docMk/>
          <pc:sldMk cId="1606681861" sldId="571"/>
        </pc:sldMkLst>
      </pc:sldChg>
      <pc:sldChg chg="add del">
        <pc:chgData name="Martin, Randall" userId="5d321fb3-c221-421a-b6a6-f04765b9669a" providerId="ADAL" clId="{6F6261A8-9556-4098-A932-4A8E14C20ADC}" dt="2023-05-02T13:59:53.155" v="299"/>
        <pc:sldMkLst>
          <pc:docMk/>
          <pc:sldMk cId="2244886804" sldId="598"/>
        </pc:sldMkLst>
      </pc:sldChg>
      <pc:sldChg chg="add del">
        <pc:chgData name="Martin, Randall" userId="5d321fb3-c221-421a-b6a6-f04765b9669a" providerId="ADAL" clId="{6F6261A8-9556-4098-A932-4A8E14C20ADC}" dt="2023-05-02T13:59:53.155" v="299"/>
        <pc:sldMkLst>
          <pc:docMk/>
          <pc:sldMk cId="2234243057" sldId="599"/>
        </pc:sldMkLst>
      </pc:sldChg>
      <pc:sldChg chg="add del setBg">
        <pc:chgData name="Martin, Randall" userId="5d321fb3-c221-421a-b6a6-f04765b9669a" providerId="ADAL" clId="{6F6261A8-9556-4098-A932-4A8E14C20ADC}" dt="2023-05-02T13:51:47.617" v="294"/>
        <pc:sldMkLst>
          <pc:docMk/>
          <pc:sldMk cId="0" sldId="1826"/>
        </pc:sldMkLst>
      </pc:sldChg>
      <pc:sldChg chg="add del">
        <pc:chgData name="Martin, Randall" userId="5d321fb3-c221-421a-b6a6-f04765b9669a" providerId="ADAL" clId="{6F6261A8-9556-4098-A932-4A8E14C20ADC}" dt="2023-05-02T13:51:47.617" v="294"/>
        <pc:sldMkLst>
          <pc:docMk/>
          <pc:sldMk cId="1108767353" sldId="1827"/>
        </pc:sldMkLst>
      </pc:sldChg>
      <pc:sldChg chg="add del">
        <pc:chgData name="Martin, Randall" userId="5d321fb3-c221-421a-b6a6-f04765b9669a" providerId="ADAL" clId="{6F6261A8-9556-4098-A932-4A8E14C20ADC}" dt="2023-05-02T13:51:47.617" v="294"/>
        <pc:sldMkLst>
          <pc:docMk/>
          <pc:sldMk cId="3412158115" sldId="1828"/>
        </pc:sldMkLst>
      </pc:sldChg>
      <pc:sldChg chg="add del">
        <pc:chgData name="Martin, Randall" userId="5d321fb3-c221-421a-b6a6-f04765b9669a" providerId="ADAL" clId="{6F6261A8-9556-4098-A932-4A8E14C20ADC}" dt="2023-05-02T13:51:47.617" v="294"/>
        <pc:sldMkLst>
          <pc:docMk/>
          <pc:sldMk cId="3407479028" sldId="1829"/>
        </pc:sldMkLst>
      </pc:sldChg>
      <pc:sldChg chg="add">
        <pc:chgData name="Martin, Randall" userId="5d321fb3-c221-421a-b6a6-f04765b9669a" providerId="ADAL" clId="{6F6261A8-9556-4098-A932-4A8E14C20ADC}" dt="2023-05-02T14:34:23.862" v="304"/>
        <pc:sldMkLst>
          <pc:docMk/>
          <pc:sldMk cId="59572359" sldId="1830"/>
        </pc:sldMkLst>
      </pc:sldChg>
      <pc:sldChg chg="add del">
        <pc:chgData name="Martin, Randall" userId="5d321fb3-c221-421a-b6a6-f04765b9669a" providerId="ADAL" clId="{6F6261A8-9556-4098-A932-4A8E14C20ADC}" dt="2023-05-02T14:34:03.166" v="303" actId="2696"/>
        <pc:sldMkLst>
          <pc:docMk/>
          <pc:sldMk cId="1938291969" sldId="1830"/>
        </pc:sldMkLst>
      </pc:sldChg>
      <pc:sldChg chg="add">
        <pc:chgData name="Martin, Randall" userId="5d321fb3-c221-421a-b6a6-f04765b9669a" providerId="ADAL" clId="{6F6261A8-9556-4098-A932-4A8E14C20ADC}" dt="2023-05-02T14:09:34.114" v="302"/>
        <pc:sldMkLst>
          <pc:docMk/>
          <pc:sldMk cId="1970005634" sldId="1831"/>
        </pc:sldMkLst>
      </pc:sldChg>
      <pc:sldChg chg="add del">
        <pc:chgData name="Martin, Randall" userId="5d321fb3-c221-421a-b6a6-f04765b9669a" providerId="ADAL" clId="{6F6261A8-9556-4098-A932-4A8E14C20ADC}" dt="2023-05-02T14:09:34.082" v="301"/>
        <pc:sldMkLst>
          <pc:docMk/>
          <pc:sldMk cId="2689507774" sldId="1831"/>
        </pc:sldMkLst>
      </pc:sldChg>
      <pc:sldChg chg="add del">
        <pc:chgData name="Martin, Randall" userId="5d321fb3-c221-421a-b6a6-f04765b9669a" providerId="ADAL" clId="{6F6261A8-9556-4098-A932-4A8E14C20ADC}" dt="2023-05-02T14:09:34.114" v="302"/>
        <pc:sldMkLst>
          <pc:docMk/>
          <pc:sldMk cId="2871847137" sldId="1832"/>
        </pc:sldMkLst>
      </pc:sldChg>
      <pc:sldChg chg="add del">
        <pc:chgData name="Martin, Randall" userId="5d321fb3-c221-421a-b6a6-f04765b9669a" providerId="ADAL" clId="{6F6261A8-9556-4098-A932-4A8E14C20ADC}" dt="2023-05-02T14:09:34.114" v="302"/>
        <pc:sldMkLst>
          <pc:docMk/>
          <pc:sldMk cId="2625738162" sldId="1833"/>
        </pc:sldMkLst>
      </pc:sldChg>
      <pc:sldChg chg="add del">
        <pc:chgData name="Martin, Randall" userId="5d321fb3-c221-421a-b6a6-f04765b9669a" providerId="ADAL" clId="{6F6261A8-9556-4098-A932-4A8E14C20ADC}" dt="2023-05-02T14:09:34.114" v="302"/>
        <pc:sldMkLst>
          <pc:docMk/>
          <pc:sldMk cId="1972471456" sldId="1834"/>
        </pc:sldMkLst>
      </pc:sldChg>
      <pc:sldChg chg="new del">
        <pc:chgData name="Martin, Randall" userId="5d321fb3-c221-421a-b6a6-f04765b9669a" providerId="ADAL" clId="{6F6261A8-9556-4098-A932-4A8E14C20ADC}" dt="2023-05-02T23:54:43.227" v="395" actId="47"/>
        <pc:sldMkLst>
          <pc:docMk/>
          <pc:sldMk cId="3650759968" sldId="1835"/>
        </pc:sldMkLst>
      </pc:sldChg>
      <pc:sldChg chg="new del">
        <pc:chgData name="Martin, Randall" userId="5d321fb3-c221-421a-b6a6-f04765b9669a" providerId="ADAL" clId="{6F6261A8-9556-4098-A932-4A8E14C20ADC}" dt="2023-05-02T14:35:48.090" v="328" actId="47"/>
        <pc:sldMkLst>
          <pc:docMk/>
          <pc:sldMk cId="3780638625" sldId="1836"/>
        </pc:sldMkLst>
      </pc:sldChg>
      <pc:sldChg chg="addSp delSp modSp add mod">
        <pc:chgData name="Martin, Randall" userId="5d321fb3-c221-421a-b6a6-f04765b9669a" providerId="ADAL" clId="{6F6261A8-9556-4098-A932-4A8E14C20ADC}" dt="2023-05-02T14:35:30.506" v="327" actId="20577"/>
        <pc:sldMkLst>
          <pc:docMk/>
          <pc:sldMk cId="2394620741" sldId="1837"/>
        </pc:sldMkLst>
        <pc:spChg chg="add mod">
          <ac:chgData name="Martin, Randall" userId="5d321fb3-c221-421a-b6a6-f04765b9669a" providerId="ADAL" clId="{6F6261A8-9556-4098-A932-4A8E14C20ADC}" dt="2023-05-02T14:35:20.377" v="308" actId="478"/>
          <ac:spMkLst>
            <pc:docMk/>
            <pc:sldMk cId="2394620741" sldId="1837"/>
            <ac:spMk id="3" creationId="{73E5C88D-FA57-32A3-D17C-D9F342F0B2EF}"/>
          </ac:spMkLst>
        </pc:spChg>
        <pc:spChg chg="del">
          <ac:chgData name="Martin, Randall" userId="5d321fb3-c221-421a-b6a6-f04765b9669a" providerId="ADAL" clId="{6F6261A8-9556-4098-A932-4A8E14C20ADC}" dt="2023-05-02T14:35:20.377" v="308" actId="478"/>
          <ac:spMkLst>
            <pc:docMk/>
            <pc:sldMk cId="2394620741" sldId="1837"/>
            <ac:spMk id="4" creationId="{AF8F7AE8-2161-43B8-A093-0DD9B77F70E8}"/>
          </ac:spMkLst>
        </pc:spChg>
        <pc:spChg chg="mod">
          <ac:chgData name="Martin, Randall" userId="5d321fb3-c221-421a-b6a6-f04765b9669a" providerId="ADAL" clId="{6F6261A8-9556-4098-A932-4A8E14C20ADC}" dt="2023-05-02T14:35:30.506" v="327" actId="20577"/>
          <ac:spMkLst>
            <pc:docMk/>
            <pc:sldMk cId="2394620741" sldId="1837"/>
            <ac:spMk id="5" creationId="{640A41C2-74CD-477F-B525-16F226D36B6A}"/>
          </ac:spMkLst>
        </pc:spChg>
      </pc:sldChg>
      <pc:sldChg chg="addSp delSp modSp add mod">
        <pc:chgData name="Martin, Randall" userId="5d321fb3-c221-421a-b6a6-f04765b9669a" providerId="ADAL" clId="{6F6261A8-9556-4098-A932-4A8E14C20ADC}" dt="2023-05-02T14:37:02.985" v="343" actId="20577"/>
        <pc:sldMkLst>
          <pc:docMk/>
          <pc:sldMk cId="2693630654" sldId="1838"/>
        </pc:sldMkLst>
        <pc:spChg chg="add mod">
          <ac:chgData name="Martin, Randall" userId="5d321fb3-c221-421a-b6a6-f04765b9669a" providerId="ADAL" clId="{6F6261A8-9556-4098-A932-4A8E14C20ADC}" dt="2023-05-02T14:36:51.231" v="330" actId="478"/>
          <ac:spMkLst>
            <pc:docMk/>
            <pc:sldMk cId="2693630654" sldId="1838"/>
            <ac:spMk id="3" creationId="{C26201F7-E3CC-CCFE-1138-FDA2BD645196}"/>
          </ac:spMkLst>
        </pc:spChg>
        <pc:spChg chg="del">
          <ac:chgData name="Martin, Randall" userId="5d321fb3-c221-421a-b6a6-f04765b9669a" providerId="ADAL" clId="{6F6261A8-9556-4098-A932-4A8E14C20ADC}" dt="2023-05-02T14:36:51.231" v="330" actId="478"/>
          <ac:spMkLst>
            <pc:docMk/>
            <pc:sldMk cId="2693630654" sldId="1838"/>
            <ac:spMk id="4" creationId="{AF8F7AE8-2161-43B8-A093-0DD9B77F70E8}"/>
          </ac:spMkLst>
        </pc:spChg>
        <pc:spChg chg="mod">
          <ac:chgData name="Martin, Randall" userId="5d321fb3-c221-421a-b6a6-f04765b9669a" providerId="ADAL" clId="{6F6261A8-9556-4098-A932-4A8E14C20ADC}" dt="2023-05-02T14:37:02.985" v="343" actId="20577"/>
          <ac:spMkLst>
            <pc:docMk/>
            <pc:sldMk cId="2693630654" sldId="1838"/>
            <ac:spMk id="5" creationId="{640A41C2-74CD-477F-B525-16F226D36B6A}"/>
          </ac:spMkLst>
        </pc:spChg>
      </pc:sldChg>
      <pc:sldChg chg="modSp add mod">
        <pc:chgData name="Martin, Randall" userId="5d321fb3-c221-421a-b6a6-f04765b9669a" providerId="ADAL" clId="{6F6261A8-9556-4098-A932-4A8E14C20ADC}" dt="2023-05-02T14:37:46.167" v="359" actId="20577"/>
        <pc:sldMkLst>
          <pc:docMk/>
          <pc:sldMk cId="3842535456" sldId="1839"/>
        </pc:sldMkLst>
        <pc:spChg chg="mod">
          <ac:chgData name="Martin, Randall" userId="5d321fb3-c221-421a-b6a6-f04765b9669a" providerId="ADAL" clId="{6F6261A8-9556-4098-A932-4A8E14C20ADC}" dt="2023-05-02T14:37:46.167" v="359" actId="20577"/>
          <ac:spMkLst>
            <pc:docMk/>
            <pc:sldMk cId="3842535456" sldId="1839"/>
            <ac:spMk id="5" creationId="{640A41C2-74CD-477F-B525-16F226D36B6A}"/>
          </ac:spMkLst>
        </pc:spChg>
      </pc:sldChg>
      <pc:sldChg chg="addSp delSp modSp add mod">
        <pc:chgData name="Martin, Randall" userId="5d321fb3-c221-421a-b6a6-f04765b9669a" providerId="ADAL" clId="{6F6261A8-9556-4098-A932-4A8E14C20ADC}" dt="2023-05-02T15:03:39.351" v="369" actId="478"/>
        <pc:sldMkLst>
          <pc:docMk/>
          <pc:sldMk cId="2188363619" sldId="1840"/>
        </pc:sldMkLst>
        <pc:spChg chg="add mod">
          <ac:chgData name="Martin, Randall" userId="5d321fb3-c221-421a-b6a6-f04765b9669a" providerId="ADAL" clId="{6F6261A8-9556-4098-A932-4A8E14C20ADC}" dt="2023-05-02T15:03:39.351" v="369" actId="478"/>
          <ac:spMkLst>
            <pc:docMk/>
            <pc:sldMk cId="2188363619" sldId="1840"/>
            <ac:spMk id="3" creationId="{58B78A59-2C4A-C8A4-BE40-0D86651528C2}"/>
          </ac:spMkLst>
        </pc:spChg>
        <pc:spChg chg="del">
          <ac:chgData name="Martin, Randall" userId="5d321fb3-c221-421a-b6a6-f04765b9669a" providerId="ADAL" clId="{6F6261A8-9556-4098-A932-4A8E14C20ADC}" dt="2023-05-02T15:03:39.351" v="369" actId="478"/>
          <ac:spMkLst>
            <pc:docMk/>
            <pc:sldMk cId="2188363619" sldId="1840"/>
            <ac:spMk id="4" creationId="{AF8F7AE8-2161-43B8-A093-0DD9B77F70E8}"/>
          </ac:spMkLst>
        </pc:spChg>
        <pc:spChg chg="mod">
          <ac:chgData name="Martin, Randall" userId="5d321fb3-c221-421a-b6a6-f04765b9669a" providerId="ADAL" clId="{6F6261A8-9556-4098-A932-4A8E14C20ADC}" dt="2023-05-02T15:03:34.012" v="368" actId="20577"/>
          <ac:spMkLst>
            <pc:docMk/>
            <pc:sldMk cId="2188363619" sldId="1840"/>
            <ac:spMk id="5" creationId="{640A41C2-74CD-477F-B525-16F226D36B6A}"/>
          </ac:spMkLst>
        </pc:spChg>
      </pc:sldChg>
      <pc:sldChg chg="add">
        <pc:chgData name="Martin, Randall" userId="5d321fb3-c221-421a-b6a6-f04765b9669a" providerId="ADAL" clId="{6F6261A8-9556-4098-A932-4A8E14C20ADC}" dt="2023-05-03T15:48:33.949" v="430"/>
        <pc:sldMkLst>
          <pc:docMk/>
          <pc:sldMk cId="3002687811" sldId="1841"/>
        </pc:sldMkLst>
      </pc:sldChg>
      <pc:sldChg chg="add del">
        <pc:chgData name="Martin, Randall" userId="5d321fb3-c221-421a-b6a6-f04765b9669a" providerId="ADAL" clId="{6F6261A8-9556-4098-A932-4A8E14C20ADC}" dt="2023-05-03T15:48:30.063" v="429" actId="2696"/>
        <pc:sldMkLst>
          <pc:docMk/>
          <pc:sldMk cId="3720904307" sldId="1841"/>
        </pc:sldMkLst>
      </pc:sldChg>
      <pc:sldChg chg="modSp add del mod">
        <pc:chgData name="Martin, Randall" userId="5d321fb3-c221-421a-b6a6-f04765b9669a" providerId="ADAL" clId="{6F6261A8-9556-4098-A932-4A8E14C20ADC}" dt="2023-05-03T15:48:30.063" v="429" actId="2696"/>
        <pc:sldMkLst>
          <pc:docMk/>
          <pc:sldMk cId="640460917" sldId="1842"/>
        </pc:sldMkLst>
        <pc:spChg chg="mod">
          <ac:chgData name="Martin, Randall" userId="5d321fb3-c221-421a-b6a6-f04765b9669a" providerId="ADAL" clId="{6F6261A8-9556-4098-A932-4A8E14C20ADC}" dt="2023-05-03T15:37:29.557" v="428" actId="20577"/>
          <ac:spMkLst>
            <pc:docMk/>
            <pc:sldMk cId="640460917" sldId="1842"/>
            <ac:spMk id="5" creationId="{640A41C2-74CD-477F-B525-16F226D36B6A}"/>
          </ac:spMkLst>
        </pc:spChg>
      </pc:sldChg>
      <pc:sldChg chg="add">
        <pc:chgData name="Martin, Randall" userId="5d321fb3-c221-421a-b6a6-f04765b9669a" providerId="ADAL" clId="{6F6261A8-9556-4098-A932-4A8E14C20ADC}" dt="2023-05-03T15:48:33.949" v="430"/>
        <pc:sldMkLst>
          <pc:docMk/>
          <pc:sldMk cId="3505556658" sldId="1842"/>
        </pc:sldMkLst>
      </pc:sldChg>
      <pc:sldMasterChg chg="delSldLayout modSldLayout sldLayoutOrd">
        <pc:chgData name="Martin, Randall" userId="5d321fb3-c221-421a-b6a6-f04765b9669a" providerId="ADAL" clId="{6F6261A8-9556-4098-A932-4A8E14C20ADC}" dt="2023-05-02T14:34:03.166" v="303" actId="2696"/>
        <pc:sldMasterMkLst>
          <pc:docMk/>
          <pc:sldMasterMk cId="2398955236" sldId="2147483648"/>
        </pc:sldMasterMkLst>
        <pc:sldLayoutChg chg="del">
          <pc:chgData name="Martin, Randall" userId="5d321fb3-c221-421a-b6a6-f04765b9669a" providerId="ADAL" clId="{6F6261A8-9556-4098-A932-4A8E14C20ADC}" dt="2023-05-01T21:22:57.146" v="139" actId="2696"/>
          <pc:sldLayoutMkLst>
            <pc:docMk/>
            <pc:sldMasterMk cId="2398955236" sldId="2147483648"/>
            <pc:sldLayoutMk cId="1153945599" sldId="2147483649"/>
          </pc:sldLayoutMkLst>
        </pc:sldLayoutChg>
        <pc:sldLayoutChg chg="ord">
          <pc:chgData name="Martin, Randall" userId="5d321fb3-c221-421a-b6a6-f04765b9669a" providerId="ADAL" clId="{6F6261A8-9556-4098-A932-4A8E14C20ADC}" dt="2023-05-01T21:26:12.582" v="150" actId="20578"/>
          <pc:sldLayoutMkLst>
            <pc:docMk/>
            <pc:sldMasterMk cId="2398955236" sldId="2147483648"/>
            <pc:sldLayoutMk cId="2098236187" sldId="2147483650"/>
          </pc:sldLayoutMkLst>
        </pc:sldLayoutChg>
        <pc:sldLayoutChg chg="del">
          <pc:chgData name="Martin, Randall" userId="5d321fb3-c221-421a-b6a6-f04765b9669a" providerId="ADAL" clId="{6F6261A8-9556-4098-A932-4A8E14C20ADC}" dt="2023-05-01T21:23:07.730" v="140" actId="2696"/>
          <pc:sldLayoutMkLst>
            <pc:docMk/>
            <pc:sldMasterMk cId="2398955236" sldId="2147483648"/>
            <pc:sldLayoutMk cId="2404651536" sldId="2147483651"/>
          </pc:sldLayoutMkLst>
        </pc:sldLayoutChg>
        <pc:sldLayoutChg chg="del">
          <pc:chgData name="Martin, Randall" userId="5d321fb3-c221-421a-b6a6-f04765b9669a" providerId="ADAL" clId="{6F6261A8-9556-4098-A932-4A8E14C20ADC}" dt="2023-05-01T21:23:10.497" v="141" actId="2696"/>
          <pc:sldLayoutMkLst>
            <pc:docMk/>
            <pc:sldMasterMk cId="2398955236" sldId="2147483648"/>
            <pc:sldLayoutMk cId="3576947560" sldId="2147483652"/>
          </pc:sldLayoutMkLst>
        </pc:sldLayoutChg>
        <pc:sldLayoutChg chg="del">
          <pc:chgData name="Martin, Randall" userId="5d321fb3-c221-421a-b6a6-f04765b9669a" providerId="ADAL" clId="{6F6261A8-9556-4098-A932-4A8E14C20ADC}" dt="2023-05-01T21:23:13.095" v="142" actId="2696"/>
          <pc:sldLayoutMkLst>
            <pc:docMk/>
            <pc:sldMasterMk cId="2398955236" sldId="2147483648"/>
            <pc:sldLayoutMk cId="3607983068" sldId="2147483653"/>
          </pc:sldLayoutMkLst>
        </pc:sldLayoutChg>
        <pc:sldLayoutChg chg="del">
          <pc:chgData name="Martin, Randall" userId="5d321fb3-c221-421a-b6a6-f04765b9669a" providerId="ADAL" clId="{6F6261A8-9556-4098-A932-4A8E14C20ADC}" dt="2023-05-01T21:23:16.288" v="143" actId="2696"/>
          <pc:sldLayoutMkLst>
            <pc:docMk/>
            <pc:sldMasterMk cId="2398955236" sldId="2147483648"/>
            <pc:sldLayoutMk cId="336280758" sldId="2147483654"/>
          </pc:sldLayoutMkLst>
        </pc:sldLayoutChg>
        <pc:sldLayoutChg chg="ord">
          <pc:chgData name="Martin, Randall" userId="5d321fb3-c221-421a-b6a6-f04765b9669a" providerId="ADAL" clId="{6F6261A8-9556-4098-A932-4A8E14C20ADC}" dt="2023-05-01T21:25:29.255" v="148" actId="20578"/>
          <pc:sldLayoutMkLst>
            <pc:docMk/>
            <pc:sldMasterMk cId="2398955236" sldId="2147483648"/>
            <pc:sldLayoutMk cId="371174312" sldId="2147483667"/>
          </pc:sldLayoutMkLst>
        </pc:sldLayoutChg>
        <pc:sldLayoutChg chg="modSp ord">
          <pc:chgData name="Martin, Randall" userId="5d321fb3-c221-421a-b6a6-f04765b9669a" providerId="ADAL" clId="{6F6261A8-9556-4098-A932-4A8E14C20ADC}" dt="2023-05-01T21:25:31.836" v="149" actId="20578"/>
          <pc:sldLayoutMkLst>
            <pc:docMk/>
            <pc:sldMasterMk cId="2398955236" sldId="2147483648"/>
            <pc:sldLayoutMk cId="1740674994" sldId="2147483668"/>
          </pc:sldLayoutMkLst>
          <pc:picChg chg="mod">
            <ac:chgData name="Martin, Randall" userId="5d321fb3-c221-421a-b6a6-f04765b9669a" providerId="ADAL" clId="{6F6261A8-9556-4098-A932-4A8E14C20ADC}" dt="2023-05-01T21:23:33.318" v="145" actId="1076"/>
            <ac:picMkLst>
              <pc:docMk/>
              <pc:sldMasterMk cId="2398955236" sldId="2147483648"/>
              <pc:sldLayoutMk cId="1740674994" sldId="2147483668"/>
              <ac:picMk id="14" creationId="{00000000-0000-0000-0000-000000000000}"/>
            </ac:picMkLst>
          </pc:picChg>
        </pc:sldLayoutChg>
        <pc:sldLayoutChg chg="del">
          <pc:chgData name="Martin, Randall" userId="5d321fb3-c221-421a-b6a6-f04765b9669a" providerId="ADAL" clId="{6F6261A8-9556-4098-A932-4A8E14C20ADC}" dt="2023-05-02T14:34:03.166" v="303" actId="2696"/>
          <pc:sldLayoutMkLst>
            <pc:docMk/>
            <pc:sldMasterMk cId="2398955236" sldId="2147483648"/>
            <pc:sldLayoutMk cId="3809918627" sldId="2147483718"/>
          </pc:sldLayoutMkLst>
        </pc:sldLayoutChg>
      </pc:sldMasterChg>
      <pc:sldMasterChg chg="new del mod addSldLayout delSldLayout">
        <pc:chgData name="Martin, Randall" userId="5d321fb3-c221-421a-b6a6-f04765b9669a" providerId="ADAL" clId="{6F6261A8-9556-4098-A932-4A8E14C20ADC}" dt="2023-05-01T22:18:35.008" v="194" actId="6938"/>
        <pc:sldMasterMkLst>
          <pc:docMk/>
          <pc:sldMasterMk cId="1498406342" sldId="2147483669"/>
        </pc:sldMasterMkLst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2488587819" sldId="2147483670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3446532250" sldId="2147483671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4005680207" sldId="2147483672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2547743991" sldId="2147483673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3001896446" sldId="2147483674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2012841064" sldId="2147483675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2324750211" sldId="2147483676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3832795204" sldId="2147483677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2293983151" sldId="2147483678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1927077111" sldId="2147483679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35.008" v="194" actId="6938"/>
          <pc:sldLayoutMkLst>
            <pc:docMk/>
            <pc:sldMasterMk cId="1498406342" sldId="2147483669"/>
            <pc:sldLayoutMk cId="3945447002" sldId="2147483680"/>
          </pc:sldLayoutMkLst>
        </pc:sldLayoutChg>
      </pc:sldMasterChg>
      <pc:sldMasterChg chg="new del mod addSldLayout delSldLayout">
        <pc:chgData name="Martin, Randall" userId="5d321fb3-c221-421a-b6a6-f04765b9669a" providerId="ADAL" clId="{6F6261A8-9556-4098-A932-4A8E14C20ADC}" dt="2023-05-01T22:18:06.855" v="192" actId="6938"/>
        <pc:sldMasterMkLst>
          <pc:docMk/>
          <pc:sldMasterMk cId="3164807936" sldId="2147483669"/>
        </pc:sldMasterMkLst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2840061930" sldId="2147483670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2154687290" sldId="2147483671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1504649968" sldId="2147483672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2031627352" sldId="2147483673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4045345325" sldId="2147483674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2125709673" sldId="2147483675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4053406329" sldId="2147483676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1869463970" sldId="2147483677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4076522569" sldId="2147483678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3539138217" sldId="2147483679"/>
          </pc:sldLayoutMkLst>
        </pc:sldLayoutChg>
        <pc:sldLayoutChg chg="new del replId">
          <pc:chgData name="Martin, Randall" userId="5d321fb3-c221-421a-b6a6-f04765b9669a" providerId="ADAL" clId="{6F6261A8-9556-4098-A932-4A8E14C20ADC}" dt="2023-05-01T22:18:06.855" v="192" actId="6938"/>
          <pc:sldLayoutMkLst>
            <pc:docMk/>
            <pc:sldMasterMk cId="3164807936" sldId="2147483669"/>
            <pc:sldLayoutMk cId="1486246528" sldId="2147483680"/>
          </pc:sldLayoutMkLst>
        </pc:sldLayoutChg>
      </pc:sldMasterChg>
      <pc:sldMasterChg chg="delSldLayout">
        <pc:chgData name="Martin, Randall" userId="5d321fb3-c221-421a-b6a6-f04765b9669a" providerId="ADAL" clId="{6F6261A8-9556-4098-A932-4A8E14C20ADC}" dt="2023-05-03T15:48:30.063" v="429" actId="2696"/>
        <pc:sldMasterMkLst>
          <pc:docMk/>
          <pc:sldMasterMk cId="2497974376" sldId="2147483706"/>
        </pc:sldMasterMkLst>
        <pc:sldLayoutChg chg="del">
          <pc:chgData name="Martin, Randall" userId="5d321fb3-c221-421a-b6a6-f04765b9669a" providerId="ADAL" clId="{6F6261A8-9556-4098-A932-4A8E14C20ADC}" dt="2023-05-03T15:48:30.063" v="429" actId="2696"/>
          <pc:sldLayoutMkLst>
            <pc:docMk/>
            <pc:sldMasterMk cId="2497974376" sldId="2147483706"/>
            <pc:sldLayoutMk cId="1908759965" sldId="214748373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D5ED1-4E5F-4479-866B-0815A79A1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1D14-DE74-4BF2-85B0-58119D139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E480-7A9F-450E-98A6-5B7E67D60226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BEF23-D6B2-44A2-AD32-BE5B4AFB35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D9C6-153A-4E69-9D80-8D554AE29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1E62-1B8A-487F-8A70-7DE246A2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1E9E-9B8A-4622-9D50-4CC03E01C1C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FA54-0328-4391-811B-7BB3C3BB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523A7-F95F-4601-A44B-0B3E854B3A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2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Rectangle 7">
            <a:extLst>
              <a:ext uri="{FF2B5EF4-FFF2-40B4-BE49-F238E27FC236}">
                <a16:creationId xmlns:a16="http://schemas.microsoft.com/office/drawing/2014/main" id="{F362E509-9E6F-E8A2-A68A-10944DB82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C9786-0068-004C-B59B-80C0F0F4C0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7666" name="Rectangle 2">
            <a:extLst>
              <a:ext uri="{FF2B5EF4-FFF2-40B4-BE49-F238E27FC236}">
                <a16:creationId xmlns:a16="http://schemas.microsoft.com/office/drawing/2014/main" id="{8B46EEBD-9C72-0CC2-0167-C0B188650A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7667" name="Rectangle 3">
            <a:extLst>
              <a:ext uri="{FF2B5EF4-FFF2-40B4-BE49-F238E27FC236}">
                <a16:creationId xmlns:a16="http://schemas.microsoft.com/office/drawing/2014/main" id="{D46F0538-4EB9-9CB1-F580-97A85677A5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D6427-D352-654E-A5F3-12FD5322A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24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59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85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7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3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45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399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2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5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FA54-0328-4391-811B-7BB3C3BBAA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29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lide Image Placeholder 1">
            <a:extLst>
              <a:ext uri="{FF2B5EF4-FFF2-40B4-BE49-F238E27FC236}">
                <a16:creationId xmlns:a16="http://schemas.microsoft.com/office/drawing/2014/main" id="{CB757D76-9412-FF4D-A130-4BF32DBF9F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7570" name="Notes Placeholder 2">
            <a:extLst>
              <a:ext uri="{FF2B5EF4-FFF2-40B4-BE49-F238E27FC236}">
                <a16:creationId xmlns:a16="http://schemas.microsoft.com/office/drawing/2014/main" id="{5770F62E-7E0D-F141-AA1A-409C20B75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66F11-802A-FB44-A9FE-47DBE4C2F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554F1-5032-774D-8BEF-CE28D08217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5" name="Slide Image Placeholder 1">
            <a:extLst>
              <a:ext uri="{FF2B5EF4-FFF2-40B4-BE49-F238E27FC236}">
                <a16:creationId xmlns:a16="http://schemas.microsoft.com/office/drawing/2014/main" id="{A3D871A4-1494-F302-17B6-8EAAB2F6B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6" name="Notes Placeholder 2">
            <a:extLst>
              <a:ext uri="{FF2B5EF4-FFF2-40B4-BE49-F238E27FC236}">
                <a16:creationId xmlns:a16="http://schemas.microsoft.com/office/drawing/2014/main" id="{C760427D-4634-23E0-C175-BD12FDC518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Known to be a sulfate </a:t>
            </a:r>
          </a:p>
        </p:txBody>
      </p:sp>
      <p:sp>
        <p:nvSpPr>
          <p:cNvPr id="502787" name="Slide Number Placeholder 3">
            <a:extLst>
              <a:ext uri="{FF2B5EF4-FFF2-40B4-BE49-F238E27FC236}">
                <a16:creationId xmlns:a16="http://schemas.microsoft.com/office/drawing/2014/main" id="{6F322112-6F62-ED46-54B3-D04A75E4E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E08DAD-2E5C-874C-853C-4BC9C208A1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jfif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jfif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jpeg"/><Relationship Id="rId11" Type="http://schemas.openxmlformats.org/officeDocument/2006/relationships/image" Target="../media/image12.jfif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10209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2D335-AF1D-D745-A9B6-26344D949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7A0D62-DB65-F247-9488-113337C96A7C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00F9D-38A3-0C41-AC63-5DE109EC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17495-C09C-8045-8501-68D15DF0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7BAEE1-4CC7-B546-B790-74FC77CC7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7F1CA-C5CF-404F-8BF6-5D03E9B3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7A5D08-68B3-7D43-AA74-852089761580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B2C5C-1342-8744-BDB3-E0B58CC46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CE4F6-323E-A24A-AED5-276491C2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7111D3-6A54-EB4C-A8E0-DF951C264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86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747A0-2156-0E43-B824-EBCE9E24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FA89A64-1FF0-0D40-BA4C-2A32AC26630C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80B7D-1EAD-AD4B-B50F-99D742E8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217D1-F6FE-8B4C-92F9-BDD0A361E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5161AC-BF56-0747-9FDB-BB9EB586A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95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E34C9-DABC-0D43-AB4C-13752D07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A50E98-6A9E-B84A-94F0-532D18BA2BFC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69A37-0247-EA4C-B8D8-69401373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9181F-4BBF-9F42-A9BA-F5193EAF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318703-3C9E-0746-A37E-1C1C0AD72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1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5D787-4987-9C4B-8716-96BAB8F2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BAF8A97-1D95-6648-AB62-8DC75D378C8A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51EA2-C7D8-194B-B92E-06A8F08F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7E3E5-0DFF-BA42-B290-3795ACF3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1D8A1E-F0BC-C946-8513-1F4A83570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96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F15336-C0E7-B31B-EB91-D4D83562D1C0}"/>
              </a:ext>
            </a:extLst>
          </p:cNvPr>
          <p:cNvSpPr/>
          <p:nvPr/>
        </p:nvSpPr>
        <p:spPr>
          <a:xfrm>
            <a:off x="1771650" y="1295400"/>
            <a:ext cx="8648700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2"/>
            <a:ext cx="8664211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909" y="3299015"/>
            <a:ext cx="8664212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9A9C0E-70B2-A687-51A4-E27560AD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E29D0-D0FF-F047-853D-19EC202CB7C6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15AC91-C198-CA59-D75F-F60B5BD3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6112A0-C49F-C768-C432-AF8321B7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A4943-D864-9E40-B1DB-384B561D18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5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F69C0-2587-3156-1226-8CCBE70B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9D91-DEF9-4F44-B0BC-E45448B29485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20AB-DCBF-7412-2E3F-AF4260D8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1D867-5FE5-A1F5-07F5-1304E146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7EA60-F08D-414A-A9FC-E8E7A02C9E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71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31" y="3352809"/>
            <a:ext cx="11222567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31" y="4771036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44"/>
            <a:ext cx="11202720" cy="2836863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66F94-3642-CE84-6944-2122D05E2D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8349A-B5DB-634F-9E34-38DDC5A01293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83700-EF72-D6F7-DA21-DE39DBBE33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39964-0BE5-56E0-01B2-A12097A3F6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64313-069C-884D-909F-3DE9C8B56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38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81" y="2403146"/>
            <a:ext cx="10742084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81" y="3736006"/>
            <a:ext cx="10742084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719F4-2BEA-53FF-CCF0-09DEB600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BD1EC-62CD-0D42-B968-7C60CA6E3F0A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3798E-CF29-6717-FCA1-231A293BD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E3B7-45D7-A720-23EB-7292A2AA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FD393-3AA8-274C-906E-58A23F229A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320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9"/>
            <a:ext cx="10723035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762BBC-BD0C-7202-BC34-4ED89D59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4613-4590-554C-8C46-6A1EBB874950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2DC357-4549-F964-5CB8-F46B99E6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0FA934-B7FE-7616-631E-AE9E58FF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49AEB-30D3-1F4E-B0A7-26C9F7317F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001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9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32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23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32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23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B35E44-AF8B-8729-ABB7-CF6E725F7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00BBB-9681-3045-A173-C4963C694A72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83FA68-DA64-7F5B-0B30-4F5AD1C2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C803C2-1695-8319-8F34-7CE53754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8A789-43AC-4041-A9D5-6569D911BE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645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4F7844C-D00A-9B48-9D62-E21CD084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F552-D9B4-FA48-8F36-02DA0079D7CC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0DCBF7-E694-6502-2EDF-76978092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E94020-DC8F-3E23-FDBF-B686CC08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E7BA2-37D9-CC45-89F8-CAD8B261CB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65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2663FB0-601F-9FCA-A45F-21EC86A5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40B21-D25A-C046-AFB9-52509B1ED670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A8F72B-1743-DF56-3714-CAA09EB35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458176-7ED1-6735-DD43-EEF50BC5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98546-3E09-924E-BC7B-86A0C401D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607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4"/>
            <a:ext cx="5120640" cy="1162051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3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E6C92E-0320-16FC-06D0-ADCD61B10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81EFC-7D61-D24F-8B93-DDAB482ED353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B8AC9D-F9BA-57A5-B4F2-ACDD063B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527B64-7724-1655-1C27-22ABF500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59FFC-2A4C-B749-8EDD-95D4B9C79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995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12" y="611874"/>
            <a:ext cx="5439393" cy="1162051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12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97F7B0-D08A-CA45-5F72-78CD84E6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02AFA-7C2B-2A4E-B875-8FD44EAEAECF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63C10-445D-EA9D-74F0-4205C8EE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513B9-BFEF-FE32-E1FD-AC62EDAF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308F5-FEAC-6248-B305-B252A6B358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967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B6E1A-DE3F-4E94-E336-94C1A2A2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79FB5-EABE-194D-8966-EDD7552509D0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F17F4-FB3A-0658-9AC4-0E419934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76749-2DCF-3748-EF2D-CF9C0B54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247B4-09B9-3644-8EBD-BC76191EF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668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3"/>
            <a:ext cx="2032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3"/>
            <a:ext cx="8919635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D5631-614A-0029-4ABF-C3063EB1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F38D-F3FE-E14A-903F-996ACAC67EBE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74ADF-263E-663D-167F-D988FFD7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2C598-92A2-34D6-2AEC-251B26A81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07A04-48C8-844C-BA78-0B6D458C56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204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034763-1C62-087F-0E00-338697E60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9BF54A-8D25-4371-E7C7-49AECB7804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B6B12A-4AB5-5F0F-22E2-4D7EF8177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8F55-4F5E-4643-B663-A9D79CA45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235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A6F488-18EC-1B1C-79E7-BEBCD3F9F8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AFE9AE-8632-A6D9-95D3-941AC0B79B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D42D2A-D128-95A2-BFBC-F884616A41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8404-7DEE-F942-8EB0-87EFC6EF2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37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A37BB-80D7-045A-91E5-17A12AA4F3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8191CB-2FD8-D631-5D0E-37AA2A88E3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53CE21-8957-614F-4C89-901B9339A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3535E-D944-304E-BA0A-1D3DD5737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10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B10C0-39AA-A086-7F04-A4DFAEDE5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D2D03-0D93-5F6A-3E41-14E6D2C88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99C8FE-3A71-03B3-E9B3-B403CF2F1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23FB5-6C5D-1A4E-9B02-3BF48BD1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267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816D6DC-D22F-1F5F-16CF-3DF9399F2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7F839D-006D-AB0E-404F-C1B995833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01F03A-89FD-C484-CDAB-4548ACD56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311A5-FCCC-E84F-B414-443B0EDED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494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53B3CA-B45B-E3AC-BF87-20C4565B63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C17FEE-39A7-5ABF-0864-14AF58A6DB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978CCB-D0A8-680F-23C4-10411C047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245ED-4EBA-8B4A-94F4-CFDAAB8B29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81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0A2250-193B-3C9B-A5F9-B5D0B7695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56AA3F-CC54-7308-7717-28C304D08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20C84D-288E-B0DA-E062-625846D76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B34D-D7AD-E449-A801-B41604138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18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653EB1-B77D-8657-5CE4-9F004FC15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E6C7FE-FD22-1534-0C1A-EFCE24152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697DE1-204B-7DED-33F8-819A61CAE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870F3-2E26-A743-B7B7-96E7DADE6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464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758B78-D2AE-13F5-3ABF-3AFB732B5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CBDD8-064A-DAED-ADA0-915A565DFE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05B0F-9342-5F01-9314-518F1D97E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A058D-ECCA-3044-A61A-29A5C57BE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512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8B5BA-9BF8-5E26-4D5A-F7BC0F474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1262E8-B99B-322B-622B-1EF9930CC2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AF4054-AC8E-9353-29EB-DE92B8BAD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09E7A-A478-EC4F-ABBE-2AB2C4A9B5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477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7264B5-D14F-11C2-EFD1-8A5174F79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26746A-B175-A24E-4A13-934314C295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CE70ED-EC26-0149-FBC0-0DEC6EF9A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AAB6C-64D0-7042-B5C4-7A19E584C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247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4948-F024-C0B6-DA42-DB82D4D09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A3CA19-4479-1458-80DD-F9C1E784F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26568-C016-71EA-648D-03DC6EA8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B2AC1-24DF-9A02-FF66-F2314744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C83D-A2C7-B963-9441-9CD9A967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55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5B00-72F1-8BE6-6EDC-C9A42B7B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301D4-A57F-9E83-EC01-1B40A60B3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AEBB-F67F-9497-C0FD-113A76D2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66B45-8E58-6AA9-8FDD-ECC99F6D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5DB-B5F5-4E76-E952-FC649DE4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2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50632-43DC-1343-8DB0-2228FFCE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C636842-E6A5-9F4B-B82D-289BFD4C6D74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81CD-C21A-5C48-91AD-8BB614FC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520F0-E80B-344A-81ED-9BAEBE3C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CB1139-E478-1A40-BB10-5B283893F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673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938D-5E46-F43E-1176-E923CFC1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CBC10-7CD6-E0CE-E4B3-FE4B37CD0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6BA44-C6D1-5E3A-28E6-D48A3BB6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62E86-CEA2-C285-B5C8-D27F169B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EFD76-075A-FA2D-B151-44944536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16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63C8-A4A6-FB3B-9842-D83957312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5F414-59F6-FECF-F7E1-9D6CD2E85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40DA9-48EC-4915-78BE-BBD5D92E8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DF659-F408-6B20-E5A3-2D64F8AC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98420-4972-6BF5-5A25-4730BDD7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1B306-EE17-5456-ACAD-4D8F1EE6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09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1E896-127E-60F5-615F-9741164B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084C4-1C39-56BE-676D-B3C30EE9D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890FF-0211-A38D-1E90-A4D013BCB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1F475-4929-41B4-DC91-B705A46F8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87FA9-CEF5-9407-C83B-73F588B69A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10E9B-9159-ADA7-0056-9BCA0ABF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76909-78EF-B5A1-5FF0-29FD5F68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D263A-64A6-0EA9-059B-B6A0D2B9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51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6A50-2161-9B1D-9743-610507F9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450CD-6621-AC7B-8AF7-088544C8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12282-5751-EE82-70E1-7B068CA3C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32344-4208-6B04-3EDD-86FFAB92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32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A6F2A5-3BCE-F4D2-5AA8-0C70A80D9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204B4-13BB-DF48-116F-7C5B4CE2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3F0F9-F498-7D72-E835-FAE892B2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1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538F-FF12-4687-916E-A6003B7C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2E67F-934F-C5B1-22DD-C309D031D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63326-EE87-5680-5202-0DEFE7E27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AA4C8-0682-7370-411E-08FC9152C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D68AE-CCE4-D654-048D-8BFBA03E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A6E62-697B-789D-CF33-2246EC71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19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DE97-4EA6-D60B-D55F-9A6C1886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FEDBD-25E1-D3EF-63B7-21D97FB69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0F333-CE89-C0D2-37D8-B6BFFD5EA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8E9F9-6317-D26A-ACCC-B0E7A1A7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88C8E-8C38-83EA-ECB3-7AEA35F39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05010-95F9-9538-1CC4-0B1D417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1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C865-6BA9-2814-6F4C-B2537CEC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EB7AE-6457-8E46-37F9-64E54D407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3FBC8-E6C9-2256-A4CC-A4E97584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1B6CF-23B4-8C81-B6E4-2D1E7551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E0D1F-A4EE-AF7D-8705-0FBBB1F1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1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6B710-B167-F66D-F475-1AC14F607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07766-8EB7-93D8-D831-11D1AB12D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D399F-80D2-8B51-D893-0BC15A15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73249-041C-7525-89D3-236A4D789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28360-C4F5-29C7-83D6-B175E628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4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CCA0C-303D-7A4B-B640-4543D658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186543-8EFD-0540-8CD6-A77673EEA89A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9115-D016-534A-B699-8FC80FDD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F573-0367-BA47-852D-F8EE0E8C2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56136B0-4088-1C44-95D4-2930F518C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43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9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56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8234B50-B30A-4E54-AF83-66B3262C9302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418232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25" descr="EPA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6764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054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EAE79-FD24-47C9-9715-7C0F7AEA6E76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95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FA56-7893-4791-8847-8775E05C89D2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B7DE15-04E2-410D-B3A4-18D1E0A79CE4}"/>
              </a:ext>
            </a:extLst>
          </p:cNvPr>
          <p:cNvSpPr txBox="1">
            <a:spLocks/>
          </p:cNvSpPr>
          <p:nvPr userDrawn="1"/>
        </p:nvSpPr>
        <p:spPr>
          <a:xfrm>
            <a:off x="213064" y="6325613"/>
            <a:ext cx="467614" cy="36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82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32DC-948C-471E-9D04-D6D3C5E31940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E45964-0DDD-4BEC-8FDF-E3893FEAB5D3}"/>
              </a:ext>
            </a:extLst>
          </p:cNvPr>
          <p:cNvSpPr txBox="1">
            <a:spLocks/>
          </p:cNvSpPr>
          <p:nvPr userDrawn="1"/>
        </p:nvSpPr>
        <p:spPr>
          <a:xfrm>
            <a:off x="215154" y="6325613"/>
            <a:ext cx="465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82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99247"/>
            <a:ext cx="10515600" cy="9914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5D88C-27D4-41F5-BDA3-BF669E4C2E08}" type="datetime1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63B73-F2A7-49DB-B5E5-2DF004E157D7}"/>
              </a:ext>
            </a:extLst>
          </p:cNvPr>
          <p:cNvSpPr txBox="1">
            <a:spLocks/>
          </p:cNvSpPr>
          <p:nvPr userDrawn="1"/>
        </p:nvSpPr>
        <p:spPr>
          <a:xfrm>
            <a:off x="215154" y="6325613"/>
            <a:ext cx="465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41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B341-4D12-4C27-837C-D356304B8036}" type="datetime1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54A5C6-1A67-402B-9D43-A5D8CAE25F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78A82-58BC-40CF-9F4E-3E4716BEF023}"/>
              </a:ext>
            </a:extLst>
          </p:cNvPr>
          <p:cNvSpPr txBox="1">
            <a:spLocks/>
          </p:cNvSpPr>
          <p:nvPr userDrawn="1"/>
        </p:nvSpPr>
        <p:spPr>
          <a:xfrm>
            <a:off x="215154" y="6325613"/>
            <a:ext cx="465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6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6681F-20C6-47CC-9816-CE968F11F42B}" type="datetime1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0F3EA2-7E9F-4E72-8F6D-E9CE1CB4B5F3}"/>
              </a:ext>
            </a:extLst>
          </p:cNvPr>
          <p:cNvSpPr txBox="1">
            <a:spLocks/>
          </p:cNvSpPr>
          <p:nvPr userDrawn="1"/>
        </p:nvSpPr>
        <p:spPr>
          <a:xfrm>
            <a:off x="215154" y="6325613"/>
            <a:ext cx="465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83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1325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2A6A-A9BA-4DA2-8B5D-23589F6B7F3F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9BA8C5C-9228-4E3E-822C-D14E9BB80E35}"/>
              </a:ext>
            </a:extLst>
          </p:cNvPr>
          <p:cNvSpPr txBox="1">
            <a:spLocks/>
          </p:cNvSpPr>
          <p:nvPr userDrawn="1"/>
        </p:nvSpPr>
        <p:spPr>
          <a:xfrm>
            <a:off x="215154" y="6325613"/>
            <a:ext cx="465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01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10004"/>
            <a:ext cx="3932237" cy="13473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934A1-433D-44D9-A5A3-3D96613D90E1}" type="datetime1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310734-6C4E-4078-A96B-4231CA87F6B1}"/>
              </a:ext>
            </a:extLst>
          </p:cNvPr>
          <p:cNvSpPr txBox="1">
            <a:spLocks/>
          </p:cNvSpPr>
          <p:nvPr userDrawn="1"/>
        </p:nvSpPr>
        <p:spPr>
          <a:xfrm>
            <a:off x="215154" y="6325613"/>
            <a:ext cx="465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5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1CA1F-B524-B54D-B70E-CE41C04F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CECC34-9016-EF44-B801-67A49530A420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8C360-FDF2-184D-AAC0-D9FB0444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2F48F-D8B9-8140-98E5-03300D0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F04488-3B5B-D24B-BBBC-B11DABF0D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763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39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44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3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722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50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36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3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5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9D3697-4942-6A4A-ADA7-DDA7C8A8C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50992E7-E681-DD45-AE99-A5189B5A2DFC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E556F-7212-334C-B6AF-404D9D64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8849A-20E8-7C40-82E3-DF58FF68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198C36-0BB3-9E48-B499-5C7407899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5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6A2C72-429E-CD48-89AF-C694C223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24206E-2DB3-8E45-8139-7957F74FFC38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8C906-CC64-AD41-ACBA-2EE7D5AF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D50190-CBF0-A648-B1B1-106DED78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1B2B2B-CCF4-2845-AB59-CE6B62EE5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5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E5856-5E08-A64B-A861-88F46BA8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E42DCD-C148-0D46-B63B-D9B3DCB7FBE9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903FA-01E6-D448-B366-4278E6E98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E440C-833E-0E4D-AC01-B6E8C4A7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72BABBA-2493-F24E-A01C-DDF844212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7.emf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Placeholder 1">
            <a:extLst>
              <a:ext uri="{FF2B5EF4-FFF2-40B4-BE49-F238E27FC236}">
                <a16:creationId xmlns:a16="http://schemas.microsoft.com/office/drawing/2014/main" id="{9AC47C92-1519-E842-8F5A-95F2653A9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9203" name="Text Placeholder 2">
            <a:extLst>
              <a:ext uri="{FF2B5EF4-FFF2-40B4-BE49-F238E27FC236}">
                <a16:creationId xmlns:a16="http://schemas.microsoft.com/office/drawing/2014/main" id="{76869495-243B-7C46-9962-51B3451CA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E861B-2D96-CA41-8BD5-C1AC9095D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266EE0D-11D7-3046-9547-26DE6C9BB89B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51573-BCFA-C743-B6E3-B9160F32A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CC4BE-DADC-C840-9612-A2447998C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D399F89-6314-E94D-B04D-E960553E9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0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Placeholder 1">
            <a:extLst>
              <a:ext uri="{FF2B5EF4-FFF2-40B4-BE49-F238E27FC236}">
                <a16:creationId xmlns:a16="http://schemas.microsoft.com/office/drawing/2014/main" id="{DD861CDA-D4DF-5D83-16EE-94796E00E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838" y="107950"/>
            <a:ext cx="107235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43" name="Text Placeholder 2">
            <a:extLst>
              <a:ext uri="{FF2B5EF4-FFF2-40B4-BE49-F238E27FC236}">
                <a16:creationId xmlns:a16="http://schemas.microsoft.com/office/drawing/2014/main" id="{279D36C1-B08D-ACFC-EC52-016A4C4E3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1600200"/>
            <a:ext cx="1072356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999EF-1CC5-AA13-D8AA-46656EFB9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05700" y="62753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13C808-B3BA-EE4C-8B0C-043F36FAACA9}" type="datetimeFigureOut">
              <a:rPr lang="en-US"/>
              <a:pPr>
                <a:defRPr/>
              </a:pPr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BE549-6860-2745-61AB-922CF5F4C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013" y="6275388"/>
            <a:ext cx="6453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55FC6-F336-134C-D446-390A7FB99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9888" y="6275388"/>
            <a:ext cx="132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0099B80-A593-B04B-AAFB-E579A86437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08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2" charset="2"/>
        <a:buChar char=""/>
        <a:defRPr sz="2200" kern="1200">
          <a:solidFill>
            <a:srgbClr val="595959"/>
          </a:solidFill>
          <a:latin typeface="+mn-lt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sz="2000" kern="1200">
          <a:solidFill>
            <a:srgbClr val="595959"/>
          </a:solidFill>
          <a:latin typeface="+mn-lt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2" charset="2"/>
        <a:buChar char="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70379DE3-F7D0-1FD9-5553-32EF0EB2D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1B68CC86-7612-DD16-1B03-75D92E98F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7190AF-7697-B937-C49E-271C2C025F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B70BD44-759A-1D0A-BF7F-E8CB28498A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DA5AF3-5DA6-C826-D609-8A5D57D2DC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47A2CD5F-09C7-A748-A234-15AB77B164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" pitchFamily="-112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112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pitchFamily="-112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12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12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12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12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41A154-392B-EAD6-52F6-D2346B0C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B9248-5A32-1955-846C-53A4A1C8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7896-0A01-D796-2C43-F4674F756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6EFB8-22B3-7940-9234-F98A18C1804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39394-C190-3109-9DBF-B7BCC693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8D522-AAD1-DE43-9CD8-854A19F1C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378EF-BDE5-104A-AA1C-18327B5D3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29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4688"/>
            <a:ext cx="105156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838B2-0B2B-4DAC-B8A3-B0ABF482E3F6}" type="datetime1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407474"/>
            <a:ext cx="685800" cy="228600"/>
          </a:xfrm>
          <a:prstGeom prst="rect">
            <a:avLst/>
          </a:prstGeom>
          <a:solidFill>
            <a:srgbClr val="026CB6"/>
          </a:solidFill>
          <a:ln>
            <a:noFill/>
          </a:ln>
        </p:spPr>
        <p:txBody>
          <a:bodyPr wrap="none" anchor="ctr"/>
          <a:lstStyle/>
          <a:p>
            <a:endParaRPr lang="en-US">
              <a:solidFill>
                <a:srgbClr val="026CB6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2504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1142BB4-7AA6-4425-BE93-B2371E3A1257}"/>
              </a:ext>
            </a:extLst>
          </p:cNvPr>
          <p:cNvSpPr txBox="1">
            <a:spLocks/>
          </p:cNvSpPr>
          <p:nvPr userDrawn="1"/>
        </p:nvSpPr>
        <p:spPr>
          <a:xfrm>
            <a:off x="215154" y="6334491"/>
            <a:ext cx="465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4A5C6-1A67-402B-9D43-A5D8CAE25F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2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8168" y="2972990"/>
            <a:ext cx="4859865" cy="912019"/>
          </a:xfrm>
        </p:spPr>
        <p:txBody>
          <a:bodyPr/>
          <a:lstStyle/>
          <a:p>
            <a:r>
              <a:rPr lang="en-US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Assessing Diurnal/Diel Emissions with TEMPO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Randall Martin and panelists</a:t>
            </a:r>
          </a:p>
        </p:txBody>
      </p:sp>
    </p:spTree>
    <p:extLst>
      <p:ext uri="{BB962C8B-B14F-4D97-AF65-F5344CB8AC3E}">
        <p14:creationId xmlns:p14="http://schemas.microsoft.com/office/powerpoint/2010/main" val="38389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5602" y="2760615"/>
            <a:ext cx="4098282" cy="1148985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Assessing Diurnal Emissions with TEMPO</a:t>
            </a:r>
            <a:endParaRPr lang="en-US" sz="2000" b="1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Panel Talk</a:t>
            </a:r>
            <a:endParaRPr lang="en-US" sz="2800" b="1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6717" y="4329910"/>
            <a:ext cx="3606292" cy="6013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Ken Pickering</a:t>
            </a:r>
          </a:p>
          <a:p>
            <a:r>
              <a:rPr lang="en-US" sz="2000" b="1" dirty="0"/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545183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Diurnal Variation of Emissions for Air Quality Modeling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903B-FB49-4F69-9501-4C21E32DE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072800"/>
            <a:ext cx="12192000" cy="5785199"/>
          </a:xfrm>
        </p:spPr>
        <p:txBody>
          <a:bodyPr>
            <a:normAutofit/>
          </a:bodyPr>
          <a:lstStyle/>
          <a:p>
            <a:r>
              <a:rPr lang="en-US" sz="1800" b="1" dirty="0"/>
              <a:t>Air quality models (e.g., CMAQ, </a:t>
            </a:r>
            <a:r>
              <a:rPr lang="en-US" sz="1800" b="1" dirty="0" err="1"/>
              <a:t>CAMx</a:t>
            </a:r>
            <a:r>
              <a:rPr lang="en-US" sz="1800" b="1" dirty="0"/>
              <a:t>, etc.) require emissions to be distributed realistically by hour of the day.  EPA SMOKE-MOVES software contains diurnal emission profiles for various source types.  How accurate are they?</a:t>
            </a:r>
          </a:p>
          <a:p>
            <a:r>
              <a:rPr lang="en-US" sz="1800" b="1" dirty="0"/>
              <a:t>Can TEMPO data be used to evaluate and improve these diurnal emission distributions?</a:t>
            </a:r>
          </a:p>
          <a:p>
            <a:r>
              <a:rPr lang="en-US" sz="1800" b="1" dirty="0"/>
              <a:t>-   Hourly tropospheric columns of NO</a:t>
            </a:r>
            <a:r>
              <a:rPr lang="en-US" sz="1800" b="1" baseline="-25000" dirty="0"/>
              <a:t>2</a:t>
            </a:r>
            <a:r>
              <a:rPr lang="en-US" sz="1800" b="1" dirty="0"/>
              <a:t> will be available each day during daylight hours at 2 x 4.75 km spatial resolution</a:t>
            </a:r>
          </a:p>
          <a:p>
            <a:r>
              <a:rPr lang="en-US" sz="1800" b="1" dirty="0"/>
              <a:t>-   Should enable estimates of emission variation for major sources, major roadways, area sources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3" y="2715613"/>
            <a:ext cx="4044991" cy="2679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17" y="2745314"/>
            <a:ext cx="3778983" cy="2255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17" y="4885281"/>
            <a:ext cx="6038868" cy="2088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000" y="2745314"/>
            <a:ext cx="3296434" cy="1982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213" y="5567466"/>
            <a:ext cx="420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 of diurnal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emission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SMOKE-MOVES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000" y="2930400"/>
            <a:ext cx="1022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EGUs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0800" y="3089665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Airports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02401" y="2874222"/>
            <a:ext cx="971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Prescribed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360" y="5178158"/>
            <a:ext cx="1394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Onroad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Vehicles</a:t>
            </a:r>
          </a:p>
        </p:txBody>
      </p:sp>
    </p:spTree>
    <p:extLst>
      <p:ext uri="{BB962C8B-B14F-4D97-AF65-F5344CB8AC3E}">
        <p14:creationId xmlns:p14="http://schemas.microsoft.com/office/powerpoint/2010/main" val="2389262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Issues with Use of Tropospheric Columns in Estimating Emissions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268413"/>
            <a:ext cx="12192000" cy="55895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1296291"/>
            <a:ext cx="3890299" cy="282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amfs_p3b_cmaq_summa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6000" y="1289091"/>
            <a:ext cx="5824800" cy="2853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7932" y="4113770"/>
            <a:ext cx="61471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Challenge for TEMPO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NO</a:t>
            </a:r>
            <a:r>
              <a:rPr kumimoji="0" lang="en-US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 tropospheric column retrievals are highly sensitive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 diurnal variation in model-derived a-priori profile shapes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Model vertical mixing scheme plays a large role in determining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profile shapes.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6400" y="2160000"/>
            <a:ext cx="50400" cy="74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09045" y="3067200"/>
            <a:ext cx="280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Ranges displayed result from variation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reflectivity, solar zenith angle,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aerosol optical depth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434" y="4142636"/>
            <a:ext cx="44975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DISCOVER-AQ data often showed surface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column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 well correlated.  Vertical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mixing rate throughout the morning may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exceed emission rate, allowing columns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increase, but surface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decrease.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Column increases should reflect magnitude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emissions.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531" y="3852261"/>
            <a:ext cx="1022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Jim Crawford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79200" y="3436532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Lok Lamsal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7EA030-468E-74F6-9B58-83B711C539C3}"/>
              </a:ext>
            </a:extLst>
          </p:cNvPr>
          <p:cNvSpPr txBox="1"/>
          <p:nvPr/>
        </p:nvSpPr>
        <p:spPr>
          <a:xfrm>
            <a:off x="2451600" y="1342759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DISCOVER-AQ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Colorado</a:t>
            </a:r>
          </a:p>
        </p:txBody>
      </p:sp>
    </p:spTree>
    <p:extLst>
      <p:ext uri="{BB962C8B-B14F-4D97-AF65-F5344CB8AC3E}">
        <p14:creationId xmlns:p14="http://schemas.microsoft.com/office/powerpoint/2010/main" val="30017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Free Tropospheric NO</a:t>
            </a:r>
            <a:r>
              <a:rPr lang="en-US" sz="2400" b="1" baseline="-25000" dirty="0">
                <a:latin typeface="+mn-lt"/>
              </a:rPr>
              <a:t>2</a:t>
            </a:r>
            <a:r>
              <a:rPr lang="en-US" sz="2400" b="1" dirty="0">
                <a:latin typeface="+mn-lt"/>
              </a:rPr>
              <a:t> Complicates Satellite Emission Estimates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0800" y="1116000"/>
            <a:ext cx="12091200" cy="56519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As anthropogenic NOx emissions have declined substantially over North America in the last 20 years, the fraction of the tropospheric column NO</a:t>
            </a:r>
            <a:r>
              <a:rPr lang="en-US" sz="1800" b="1" baseline="-25000" dirty="0"/>
              <a:t>2</a:t>
            </a:r>
            <a:r>
              <a:rPr lang="en-US" sz="1800" b="1" dirty="0"/>
              <a:t> due to these emissions has also decreased, causing greater uncertainty in linking surface emissions to satellite-derived NO</a:t>
            </a:r>
            <a:r>
              <a:rPr lang="en-US" sz="1800" b="1" baseline="-25000" dirty="0"/>
              <a:t>2</a:t>
            </a:r>
            <a:r>
              <a:rPr lang="en-US" sz="1800" b="1" dirty="0"/>
              <a:t> columns.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The need for accurate information on free tropospheric sources of NO</a:t>
            </a:r>
            <a:r>
              <a:rPr lang="en-US" sz="1800" b="1" baseline="-25000" dirty="0"/>
              <a:t>2</a:t>
            </a:r>
            <a:r>
              <a:rPr lang="en-US" sz="1800" b="1" dirty="0"/>
              <a:t> (lightning, aviation, elevated wildfire plumes, aerosol nitrate photolysis) has therefore increased in importance (</a:t>
            </a:r>
            <a:r>
              <a:rPr lang="en-US" sz="1800" b="1" dirty="0" err="1"/>
              <a:t>Silvern</a:t>
            </a:r>
            <a:r>
              <a:rPr lang="en-US" sz="1800" b="1" dirty="0"/>
              <a:t> et al., 2019; Qu et al., 2021; Shah et al., 2023; Dang et al.,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Wildfire contribution episodic, but has increased in the last decade; aviation contribution varies with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Lightning contribution:   both diurnal variation and episodic occurrence; global long-term variation very small except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63" y="3752188"/>
            <a:ext cx="4156937" cy="1539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73" y="5229405"/>
            <a:ext cx="3126927" cy="409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30195" y="3562779"/>
            <a:ext cx="2569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Diurnal Variation of Lightning Flashes</a:t>
            </a: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00" y="3562779"/>
            <a:ext cx="5251800" cy="18804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86727" y="5342905"/>
            <a:ext cx="1259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Beirle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al,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31147" y="5256609"/>
            <a:ext cx="1578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Füllekrug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(2022)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00" y="5639404"/>
            <a:ext cx="12213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OMI, TROPOMI, GCAS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have been used in estimates of lightning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production per flash (Pickering et al., 2016;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Bucsela et al., 2019, Allen et al., 2019; Allen et al., 2021a; Allen et al., 2021b).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 “Green Paper” Lightning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 in Summer 2023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high time and spatial resolution; will reduce uncertainties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such as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lifetime in near field of convection; background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diurnal variation of UT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8177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3429000"/>
            <a:ext cx="6144060" cy="912019"/>
          </a:xfrm>
        </p:spPr>
        <p:txBody>
          <a:bodyPr/>
          <a:lstStyle/>
          <a:p>
            <a:r>
              <a:rPr lang="en-US" b="1" dirty="0"/>
              <a:t>Direct estimates of biomass burning NO</a:t>
            </a:r>
            <a:r>
              <a:rPr lang="en-US" b="1" baseline="-25000" dirty="0"/>
              <a:t>x</a:t>
            </a:r>
            <a:r>
              <a:rPr lang="en-US" b="1" dirty="0"/>
              <a:t> emissions from satellite observations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4105" y="4471840"/>
            <a:ext cx="3927849" cy="993539"/>
          </a:xfrm>
        </p:spPr>
        <p:txBody>
          <a:bodyPr>
            <a:normAutofit/>
          </a:bodyPr>
          <a:lstStyle/>
          <a:p>
            <a:r>
              <a:rPr lang="en-US" dirty="0"/>
              <a:t>Xiaomeng Jin</a:t>
            </a:r>
          </a:p>
          <a:p>
            <a:r>
              <a:rPr lang="en-US" dirty="0"/>
              <a:t>Rutgers University</a:t>
            </a:r>
          </a:p>
        </p:txBody>
      </p:sp>
    </p:spTree>
    <p:extLst>
      <p:ext uri="{BB962C8B-B14F-4D97-AF65-F5344CB8AC3E}">
        <p14:creationId xmlns:p14="http://schemas.microsoft.com/office/powerpoint/2010/main" val="197000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46169E-FB96-5A59-09E4-32724E83D1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268" y="129174"/>
            <a:ext cx="10735293" cy="761791"/>
          </a:xfrm>
        </p:spPr>
        <p:txBody>
          <a:bodyPr>
            <a:normAutofit/>
          </a:bodyPr>
          <a:lstStyle/>
          <a:p>
            <a:r>
              <a:rPr lang="en-US" sz="2500" b="1" dirty="0"/>
              <a:t>The increasing importance of wildfires to NO</a:t>
            </a:r>
            <a:r>
              <a:rPr lang="en-US" sz="2500" b="1" baseline="-25000" dirty="0"/>
              <a:t>x</a:t>
            </a:r>
            <a:r>
              <a:rPr lang="en-US" sz="2500" b="1" dirty="0"/>
              <a:t> emissions in California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DBAA0-E9B2-5BE3-6132-225372F6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71" y="1061545"/>
            <a:ext cx="9300814" cy="5796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C197A-127F-9F3B-7F65-2A56C0361640}"/>
              </a:ext>
            </a:extLst>
          </p:cNvPr>
          <p:cNvSpPr txBox="1"/>
          <p:nvPr/>
        </p:nvSpPr>
        <p:spPr>
          <a:xfrm>
            <a:off x="10534208" y="6508534"/>
            <a:ext cx="193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2871847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3E7449-5814-8378-1F56-9AAC9ABF0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3882" y="349466"/>
            <a:ext cx="9250326" cy="97540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3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Direct estimates of NO</a:t>
            </a:r>
            <a:r>
              <a:rPr lang="en-US" sz="3300" baseline="-250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x</a:t>
            </a:r>
            <a:r>
              <a:rPr lang="en-US" sz="33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emissions and lifetimes from daily TROPOMI observations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C4BCA-09EB-CD77-6616-CB7432ED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3" y="1509533"/>
            <a:ext cx="5150069" cy="5259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528B2-3B0F-1D0F-F6B2-3F2828444325}"/>
              </a:ext>
            </a:extLst>
          </p:cNvPr>
          <p:cNvSpPr txBox="1"/>
          <p:nvPr/>
        </p:nvSpPr>
        <p:spPr>
          <a:xfrm>
            <a:off x="-186955" y="1140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Rotated TROPOMI NO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 along wind direction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A312F-9647-8516-1AE2-EAF110E0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045" y="1140201"/>
            <a:ext cx="5584683" cy="5559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23E5E-7904-3701-58EE-447BB6D97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967" y="2432050"/>
            <a:ext cx="1448723" cy="3052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309BC-1320-7754-AC05-1F723D4A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733" y="1715257"/>
            <a:ext cx="1747742" cy="3634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50F1FB-C816-EE70-4003-63DA3F03FC04}"/>
              </a:ext>
            </a:extLst>
          </p:cNvPr>
          <p:cNvSpPr txBox="1"/>
          <p:nvPr/>
        </p:nvSpPr>
        <p:spPr>
          <a:xfrm>
            <a:off x="0" y="6546056"/>
            <a:ext cx="193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 et al., 2021</a:t>
            </a:r>
          </a:p>
        </p:txBody>
      </p:sp>
    </p:spTree>
    <p:extLst>
      <p:ext uri="{BB962C8B-B14F-4D97-AF65-F5344CB8AC3E}">
        <p14:creationId xmlns:p14="http://schemas.microsoft.com/office/powerpoint/2010/main" val="2625738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036134-DF3A-C6CF-D461-B7108CD154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TEMPO offers continuous observations of fire plumes: Opportunities and Challenges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AE2F296-5B7B-7EF4-8023-EA2B5E68A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627" y="4065815"/>
            <a:ext cx="11499850" cy="196453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/>
              <a:t>Challenges: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Optimal observational frequency for fast-changing processes.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Uncertainties of satellite retrievals (effects of smoke aerosol, injection height, cloud).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should we use satellite NO</a:t>
            </a:r>
            <a:r>
              <a:rPr lang="en-US" baseline="-25000" dirty="0"/>
              <a:t>2</a:t>
            </a:r>
            <a:r>
              <a:rPr lang="en-US" dirty="0"/>
              <a:t> to improve biomass burning emission inventories? 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BC8182-082B-A658-AEE5-F383E2856D08}"/>
              </a:ext>
            </a:extLst>
          </p:cNvPr>
          <p:cNvSpPr txBox="1"/>
          <p:nvPr/>
        </p:nvSpPr>
        <p:spPr>
          <a:xfrm>
            <a:off x="11978640" y="666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4A766-36E7-37EC-427D-1744F6E187AC}"/>
              </a:ext>
            </a:extLst>
          </p:cNvPr>
          <p:cNvSpPr txBox="1">
            <a:spLocks/>
          </p:cNvSpPr>
          <p:nvPr/>
        </p:nvSpPr>
        <p:spPr>
          <a:xfrm>
            <a:off x="473627" y="1897169"/>
            <a:ext cx="10980866" cy="19645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changes with fire progression.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of reactive nitrogen from fires.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fires will be detectable from space.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7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4105" y="4471840"/>
            <a:ext cx="3927849" cy="99353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Ralph Kahn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201F7-E3CC-CCFE-1138-FDA2BD645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35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F06F1E1-5574-3E41-8274-E76119741048}"/>
              </a:ext>
            </a:extLst>
          </p:cNvPr>
          <p:cNvSpPr txBox="1"/>
          <p:nvPr/>
        </p:nvSpPr>
        <p:spPr>
          <a:xfrm>
            <a:off x="4510316" y="3932954"/>
            <a:ext cx="28348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The plume is visible among significant meteorological cloud, with mid-visible AOD&gt;3; Fig. A) and is dominated by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large sizes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(Angstrom Exp. ~0.5; Fig B).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7A8B6-40A6-9F44-81F9-24BFA042DE8F}"/>
              </a:ext>
            </a:extLst>
          </p:cNvPr>
          <p:cNvSpPr txBox="1"/>
          <p:nvPr/>
        </p:nvSpPr>
        <p:spPr>
          <a:xfrm>
            <a:off x="4590196" y="4886988"/>
            <a:ext cx="26660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The plume shows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evidence of non-spherical particles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(fraction &gt;0.7; Fig. C) that are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light-absorbing (dark)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(SSA~0.92; Fig. D). In summary, the MISR Research Aerosol (RA) retrieval algorithm indicates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large, non-spherical, light-absorbing (brown) particles, an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ash-rich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 volcanic plume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. </a:t>
            </a:r>
          </a:p>
        </p:txBody>
      </p:sp>
      <p:sp>
        <p:nvSpPr>
          <p:cNvPr id="236548" name="TextBox 13">
            <a:extLst>
              <a:ext uri="{FF2B5EF4-FFF2-40B4-BE49-F238E27FC236}">
                <a16:creationId xmlns:a16="http://schemas.microsoft.com/office/drawing/2014/main" id="{98005A53-9FE1-0F45-805E-29FCEA8E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299" y="6559551"/>
            <a:ext cx="3079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J. </a:t>
            </a:r>
            <a:r>
              <a:rPr kumimoji="0" lang="en-US" alt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Limbacher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, V. Flower, R. Kahn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NASA GSFC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75F419-51D5-C644-A6B2-9BBC24F747F2}"/>
              </a:ext>
            </a:extLst>
          </p:cNvPr>
          <p:cNvSpPr/>
          <p:nvPr/>
        </p:nvSpPr>
        <p:spPr>
          <a:xfrm>
            <a:off x="2433639" y="842963"/>
            <a:ext cx="73040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white">
                      <a:alpha val="87000"/>
                    </a:prstClr>
                  </a:outerShdw>
                </a:effectLst>
                <a:uLnTx/>
                <a:uFillTx/>
                <a:latin typeface="Times New Roman"/>
                <a:ea typeface="ＭＳ Ｐゴシック" panose="020B0600070205080204" pitchFamily="34" charset="-128"/>
                <a:cs typeface="Times New Roman"/>
              </a:rPr>
              <a:t>MISR Research Algorithm – Aerosol Amount and Type Retrievals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1F13AE-3561-9E40-8529-0F536024A7A5}"/>
              </a:ext>
            </a:extLst>
          </p:cNvPr>
          <p:cNvSpPr txBox="1"/>
          <p:nvPr/>
        </p:nvSpPr>
        <p:spPr>
          <a:xfrm>
            <a:off x="1890714" y="93664"/>
            <a:ext cx="8434387" cy="7381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Volcanic eruption plume from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 Soufriere Volcano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St.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Vincent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>
                  <a:outerShdw blurRad="50800" dist="38100" dir="2700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MISR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white">
                      <a:alpha val="63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Active Aerosol Plume-Height (AAP) Project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10 April 2021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637763-06AB-8EE0-4845-58B9A9B35E38}"/>
              </a:ext>
            </a:extLst>
          </p:cNvPr>
          <p:cNvGrpSpPr/>
          <p:nvPr/>
        </p:nvGrpSpPr>
        <p:grpSpPr>
          <a:xfrm>
            <a:off x="7475104" y="1458914"/>
            <a:ext cx="2184399" cy="4960937"/>
            <a:chOff x="1822451" y="1458914"/>
            <a:chExt cx="2184399" cy="4960937"/>
          </a:xfrm>
        </p:grpSpPr>
        <p:grpSp>
          <p:nvGrpSpPr>
            <p:cNvPr id="236552" name="Group 55">
              <a:extLst>
                <a:ext uri="{FF2B5EF4-FFF2-40B4-BE49-F238E27FC236}">
                  <a16:creationId xmlns:a16="http://schemas.microsoft.com/office/drawing/2014/main" id="{AE7C988B-329E-0749-870B-7173D49E1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2451" y="1458914"/>
              <a:ext cx="2119313" cy="2274887"/>
              <a:chOff x="233803" y="1458853"/>
              <a:chExt cx="2118876" cy="2274811"/>
            </a:xfrm>
          </p:grpSpPr>
          <p:pic>
            <p:nvPicPr>
              <p:cNvPr id="236569" name="Picture 38">
                <a:extLst>
                  <a:ext uri="{FF2B5EF4-FFF2-40B4-BE49-F238E27FC236}">
                    <a16:creationId xmlns:a16="http://schemas.microsoft.com/office/drawing/2014/main" id="{575C40FA-E7E9-D743-8884-4386EA76A9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803" y="1458853"/>
                <a:ext cx="2118876" cy="2274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02A820-DD7A-AD4C-AF0A-0128CE1D5100}"/>
                  </a:ext>
                </a:extLst>
              </p:cNvPr>
              <p:cNvSpPr/>
              <p:nvPr/>
            </p:nvSpPr>
            <p:spPr>
              <a:xfrm>
                <a:off x="519494" y="3405063"/>
                <a:ext cx="1149113" cy="2762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AOD (550 nm)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B779076-3824-2C4F-904B-FD84F8D437FF}"/>
                  </a:ext>
                </a:extLst>
              </p:cNvPr>
              <p:cNvSpPr/>
              <p:nvPr/>
            </p:nvSpPr>
            <p:spPr>
              <a:xfrm>
                <a:off x="343318" y="1598548"/>
                <a:ext cx="314260" cy="306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A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236554" name="Group 56">
              <a:extLst>
                <a:ext uri="{FF2B5EF4-FFF2-40B4-BE49-F238E27FC236}">
                  <a16:creationId xmlns:a16="http://schemas.microsoft.com/office/drawing/2014/main" id="{48A6CE4F-AAEC-9D43-A3F1-7F3AF423F4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7538" y="4144964"/>
              <a:ext cx="2119312" cy="2274887"/>
              <a:chOff x="298198" y="4144608"/>
              <a:chExt cx="2118876" cy="2274811"/>
            </a:xfrm>
          </p:grpSpPr>
          <p:pic>
            <p:nvPicPr>
              <p:cNvPr id="236563" name="Picture 44">
                <a:extLst>
                  <a:ext uri="{FF2B5EF4-FFF2-40B4-BE49-F238E27FC236}">
                    <a16:creationId xmlns:a16="http://schemas.microsoft.com/office/drawing/2014/main" id="{DC547149-F075-DD46-9B8C-EA1CA3AB20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198" y="4144608"/>
                <a:ext cx="2118876" cy="2274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ACB03B-006C-7948-9BD7-DB21482F1011}"/>
                  </a:ext>
                </a:extLst>
              </p:cNvPr>
              <p:cNvSpPr/>
              <p:nvPr/>
            </p:nvSpPr>
            <p:spPr>
              <a:xfrm>
                <a:off x="679120" y="6068594"/>
                <a:ext cx="1028488" cy="277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Fr. Non-</a:t>
                </a:r>
                <a:r>
                  <a:rPr kumimoji="0" lang="en-GB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Sph</a:t>
                </a: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4872C5E-B2A5-3147-A924-D962DFB1D80A}"/>
                  </a:ext>
                </a:extLst>
              </p:cNvPr>
              <p:cNvSpPr/>
              <p:nvPr/>
            </p:nvSpPr>
            <p:spPr>
              <a:xfrm>
                <a:off x="371208" y="4311289"/>
                <a:ext cx="314260" cy="3079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C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418D43-1375-2E4D-B0B2-A4989C37624B}"/>
                </a:ext>
              </a:extLst>
            </p:cNvPr>
            <p:cNvSpPr/>
            <p:nvPr/>
          </p:nvSpPr>
          <p:spPr>
            <a:xfrm>
              <a:off x="2416176" y="1817689"/>
              <a:ext cx="773113" cy="523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Particle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Amount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D8B91D-ADAF-7442-BBC7-262AFF29902C}"/>
                </a:ext>
              </a:extLst>
            </p:cNvPr>
            <p:cNvSpPr/>
            <p:nvPr/>
          </p:nvSpPr>
          <p:spPr>
            <a:xfrm>
              <a:off x="2469326" y="4417439"/>
              <a:ext cx="733425" cy="5222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Particle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Shape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A89048-2F21-13C5-C497-2704C9E1BB7D}"/>
              </a:ext>
            </a:extLst>
          </p:cNvPr>
          <p:cNvGrpSpPr/>
          <p:nvPr/>
        </p:nvGrpSpPr>
        <p:grpSpPr>
          <a:xfrm>
            <a:off x="9785218" y="1458914"/>
            <a:ext cx="2124076" cy="4965699"/>
            <a:chOff x="8205788" y="1458914"/>
            <a:chExt cx="2124076" cy="4965699"/>
          </a:xfrm>
        </p:grpSpPr>
        <p:grpSp>
          <p:nvGrpSpPr>
            <p:cNvPr id="236553" name="Group 54">
              <a:extLst>
                <a:ext uri="{FF2B5EF4-FFF2-40B4-BE49-F238E27FC236}">
                  <a16:creationId xmlns:a16="http://schemas.microsoft.com/office/drawing/2014/main" id="{EE717B9F-95A9-5E47-89F9-550FE6263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5788" y="1458914"/>
              <a:ext cx="2119312" cy="2274887"/>
              <a:chOff x="6681761" y="1458853"/>
              <a:chExt cx="2118876" cy="2274811"/>
            </a:xfrm>
          </p:grpSpPr>
          <p:pic>
            <p:nvPicPr>
              <p:cNvPr id="236566" name="Picture 41">
                <a:extLst>
                  <a:ext uri="{FF2B5EF4-FFF2-40B4-BE49-F238E27FC236}">
                    <a16:creationId xmlns:a16="http://schemas.microsoft.com/office/drawing/2014/main" id="{1E7225CD-366C-1F4F-BC91-EA62674DFA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1761" y="1458853"/>
                <a:ext cx="2118876" cy="2274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9DDD9E8-481C-D14C-8C02-8581BBC0A0DA}"/>
                  </a:ext>
                </a:extLst>
              </p:cNvPr>
              <p:cNvSpPr/>
              <p:nvPr/>
            </p:nvSpPr>
            <p:spPr>
              <a:xfrm>
                <a:off x="7005544" y="3359027"/>
                <a:ext cx="1180857" cy="2762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Angstrom Exp.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EB93C86-7915-5D40-BEE4-25BBA11BEDCE}"/>
                  </a:ext>
                </a:extLst>
              </p:cNvPr>
              <p:cNvSpPr/>
              <p:nvPr/>
            </p:nvSpPr>
            <p:spPr>
              <a:xfrm>
                <a:off x="6827781" y="1596960"/>
                <a:ext cx="314260" cy="3079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B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236555" name="Group 53">
              <a:extLst>
                <a:ext uri="{FF2B5EF4-FFF2-40B4-BE49-F238E27FC236}">
                  <a16:creationId xmlns:a16="http://schemas.microsoft.com/office/drawing/2014/main" id="{7457F2D7-FB65-1840-A985-556908A5B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5789" y="4144963"/>
              <a:ext cx="2124075" cy="2279650"/>
              <a:chOff x="6681761" y="4144608"/>
              <a:chExt cx="2124012" cy="2280325"/>
            </a:xfrm>
          </p:grpSpPr>
          <p:pic>
            <p:nvPicPr>
              <p:cNvPr id="236560" name="Picture 47">
                <a:extLst>
                  <a:ext uri="{FF2B5EF4-FFF2-40B4-BE49-F238E27FC236}">
                    <a16:creationId xmlns:a16="http://schemas.microsoft.com/office/drawing/2014/main" id="{38B8F77C-DC98-CA42-BB11-5AB822B06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1761" y="4144608"/>
                <a:ext cx="2124012" cy="2280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C321BC6-65DC-2748-965F-E956A0B7A44B}"/>
                  </a:ext>
                </a:extLst>
              </p:cNvPr>
              <p:cNvSpPr/>
              <p:nvPr/>
            </p:nvSpPr>
            <p:spPr>
              <a:xfrm>
                <a:off x="6984964" y="6061287"/>
                <a:ext cx="1079468" cy="276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SSA (550 nm)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3C1AA9-10D4-F040-B054-3C2CE5F0EADA}"/>
                  </a:ext>
                </a:extLst>
              </p:cNvPr>
              <p:cNvSpPr/>
              <p:nvPr/>
            </p:nvSpPr>
            <p:spPr>
              <a:xfrm>
                <a:off x="6854793" y="4306581"/>
                <a:ext cx="314316" cy="308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D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EF9DA2-C19C-2740-AE79-BC75F8279B21}"/>
                </a:ext>
              </a:extLst>
            </p:cNvPr>
            <p:cNvSpPr/>
            <p:nvPr/>
          </p:nvSpPr>
          <p:spPr>
            <a:xfrm>
              <a:off x="8847139" y="1792476"/>
              <a:ext cx="731837" cy="523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Particle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Size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6719DB-1E7C-A04D-8E31-A33DDB77314C}"/>
                </a:ext>
              </a:extLst>
            </p:cNvPr>
            <p:cNvSpPr/>
            <p:nvPr/>
          </p:nvSpPr>
          <p:spPr>
            <a:xfrm>
              <a:off x="8674864" y="4498400"/>
              <a:ext cx="954087" cy="522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Particle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Brightness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3160B5-0E1A-2ADD-EB4D-6CFDF581BB81}"/>
              </a:ext>
            </a:extLst>
          </p:cNvPr>
          <p:cNvGrpSpPr/>
          <p:nvPr/>
        </p:nvGrpSpPr>
        <p:grpSpPr>
          <a:xfrm>
            <a:off x="380516" y="1350477"/>
            <a:ext cx="3901614" cy="2236667"/>
            <a:chOff x="266353" y="1192333"/>
            <a:chExt cx="3901614" cy="22366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44BB31-B6A8-7657-9C36-78300273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353" y="1192333"/>
              <a:ext cx="3901614" cy="223666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BD6F33-F77F-8E2C-500D-5EE5A076B710}"/>
                </a:ext>
              </a:extLst>
            </p:cNvPr>
            <p:cNvSpPr/>
            <p:nvPr/>
          </p:nvSpPr>
          <p:spPr>
            <a:xfrm>
              <a:off x="1903677" y="3117579"/>
              <a:ext cx="1623649" cy="276999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MODIS Context Image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26F602-B881-16F9-ECD9-C4CE00F8F9B9}"/>
                </a:ext>
              </a:extLst>
            </p:cNvPr>
            <p:cNvSpPr/>
            <p:nvPr/>
          </p:nvSpPr>
          <p:spPr>
            <a:xfrm>
              <a:off x="3112748" y="2044680"/>
              <a:ext cx="82204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Plume region  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CA8C931-F900-5378-3ADE-594525F57E77}"/>
                </a:ext>
              </a:extLst>
            </p:cNvPr>
            <p:cNvSpPr/>
            <p:nvPr/>
          </p:nvSpPr>
          <p:spPr>
            <a:xfrm>
              <a:off x="1133122" y="1554982"/>
              <a:ext cx="2530745" cy="933279"/>
            </a:xfrm>
            <a:custGeom>
              <a:avLst/>
              <a:gdLst>
                <a:gd name="connsiteX0" fmla="*/ 0 w 1174792"/>
                <a:gd name="connsiteY0" fmla="*/ 211947 h 454172"/>
                <a:gd name="connsiteX1" fmla="*/ 60557 w 1174792"/>
                <a:gd name="connsiteY1" fmla="*/ 296726 h 454172"/>
                <a:gd name="connsiteX2" fmla="*/ 115057 w 1174792"/>
                <a:gd name="connsiteY2" fmla="*/ 363338 h 454172"/>
                <a:gd name="connsiteX3" fmla="*/ 266448 w 1174792"/>
                <a:gd name="connsiteY3" fmla="*/ 387561 h 454172"/>
                <a:gd name="connsiteX4" fmla="*/ 357282 w 1174792"/>
                <a:gd name="connsiteY4" fmla="*/ 417839 h 454172"/>
                <a:gd name="connsiteX5" fmla="*/ 442061 w 1174792"/>
                <a:gd name="connsiteY5" fmla="*/ 442061 h 454172"/>
                <a:gd name="connsiteX6" fmla="*/ 551062 w 1174792"/>
                <a:gd name="connsiteY6" fmla="*/ 448117 h 454172"/>
                <a:gd name="connsiteX7" fmla="*/ 654008 w 1174792"/>
                <a:gd name="connsiteY7" fmla="*/ 448117 h 454172"/>
                <a:gd name="connsiteX8" fmla="*/ 750898 w 1174792"/>
                <a:gd name="connsiteY8" fmla="*/ 454172 h 454172"/>
                <a:gd name="connsiteX9" fmla="*/ 799343 w 1174792"/>
                <a:gd name="connsiteY9" fmla="*/ 436006 h 454172"/>
                <a:gd name="connsiteX10" fmla="*/ 884122 w 1174792"/>
                <a:gd name="connsiteY10" fmla="*/ 357282 h 454172"/>
                <a:gd name="connsiteX11" fmla="*/ 981012 w 1174792"/>
                <a:gd name="connsiteY11" fmla="*/ 290670 h 454172"/>
                <a:gd name="connsiteX12" fmla="*/ 1017346 w 1174792"/>
                <a:gd name="connsiteY12" fmla="*/ 254337 h 454172"/>
                <a:gd name="connsiteX13" fmla="*/ 1083958 w 1174792"/>
                <a:gd name="connsiteY13" fmla="*/ 157447 h 454172"/>
                <a:gd name="connsiteX14" fmla="*/ 1150570 w 1174792"/>
                <a:gd name="connsiteY14" fmla="*/ 115057 h 454172"/>
                <a:gd name="connsiteX15" fmla="*/ 1174792 w 1174792"/>
                <a:gd name="connsiteY15" fmla="*/ 0 h 454172"/>
                <a:gd name="connsiteX16" fmla="*/ 1120292 w 1174792"/>
                <a:gd name="connsiteY16" fmla="*/ 0 h 454172"/>
                <a:gd name="connsiteX17" fmla="*/ 896233 w 1174792"/>
                <a:gd name="connsiteY17" fmla="*/ 36334 h 454172"/>
                <a:gd name="connsiteX18" fmla="*/ 702453 w 1174792"/>
                <a:gd name="connsiteY18" fmla="*/ 60557 h 454172"/>
                <a:gd name="connsiteX19" fmla="*/ 575285 w 1174792"/>
                <a:gd name="connsiteY19" fmla="*/ 90835 h 454172"/>
                <a:gd name="connsiteX20" fmla="*/ 363338 w 1174792"/>
                <a:gd name="connsiteY20" fmla="*/ 115057 h 454172"/>
                <a:gd name="connsiteX21" fmla="*/ 248281 w 1174792"/>
                <a:gd name="connsiteY21" fmla="*/ 133224 h 454172"/>
                <a:gd name="connsiteX22" fmla="*/ 102946 w 1174792"/>
                <a:gd name="connsiteY22" fmla="*/ 145335 h 454172"/>
                <a:gd name="connsiteX23" fmla="*/ 60557 w 1174792"/>
                <a:gd name="connsiteY23" fmla="*/ 181669 h 454172"/>
                <a:gd name="connsiteX24" fmla="*/ 0 w 1174792"/>
                <a:gd name="connsiteY24" fmla="*/ 211947 h 45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4792" h="454172">
                  <a:moveTo>
                    <a:pt x="0" y="211947"/>
                  </a:moveTo>
                  <a:lnTo>
                    <a:pt x="60557" y="296726"/>
                  </a:lnTo>
                  <a:lnTo>
                    <a:pt x="115057" y="363338"/>
                  </a:lnTo>
                  <a:lnTo>
                    <a:pt x="266448" y="387561"/>
                  </a:lnTo>
                  <a:lnTo>
                    <a:pt x="357282" y="417839"/>
                  </a:lnTo>
                  <a:lnTo>
                    <a:pt x="442061" y="442061"/>
                  </a:lnTo>
                  <a:lnTo>
                    <a:pt x="551062" y="448117"/>
                  </a:lnTo>
                  <a:lnTo>
                    <a:pt x="654008" y="448117"/>
                  </a:lnTo>
                  <a:lnTo>
                    <a:pt x="750898" y="454172"/>
                  </a:lnTo>
                  <a:lnTo>
                    <a:pt x="799343" y="436006"/>
                  </a:lnTo>
                  <a:lnTo>
                    <a:pt x="884122" y="357282"/>
                  </a:lnTo>
                  <a:lnTo>
                    <a:pt x="981012" y="290670"/>
                  </a:lnTo>
                  <a:lnTo>
                    <a:pt x="1017346" y="254337"/>
                  </a:lnTo>
                  <a:lnTo>
                    <a:pt x="1083958" y="157447"/>
                  </a:lnTo>
                  <a:lnTo>
                    <a:pt x="1150570" y="115057"/>
                  </a:lnTo>
                  <a:lnTo>
                    <a:pt x="1174792" y="0"/>
                  </a:lnTo>
                  <a:lnTo>
                    <a:pt x="1120292" y="0"/>
                  </a:lnTo>
                  <a:lnTo>
                    <a:pt x="896233" y="36334"/>
                  </a:lnTo>
                  <a:lnTo>
                    <a:pt x="702453" y="60557"/>
                  </a:lnTo>
                  <a:lnTo>
                    <a:pt x="575285" y="90835"/>
                  </a:lnTo>
                  <a:lnTo>
                    <a:pt x="363338" y="115057"/>
                  </a:lnTo>
                  <a:lnTo>
                    <a:pt x="248281" y="133224"/>
                  </a:lnTo>
                  <a:lnTo>
                    <a:pt x="102946" y="145335"/>
                  </a:lnTo>
                  <a:lnTo>
                    <a:pt x="60557" y="181669"/>
                  </a:lnTo>
                  <a:lnTo>
                    <a:pt x="0" y="211947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5811DB-B259-2E10-FCD5-069431D51C37}"/>
                </a:ext>
              </a:extLst>
            </p:cNvPr>
            <p:cNvSpPr/>
            <p:nvPr/>
          </p:nvSpPr>
          <p:spPr>
            <a:xfrm rot="16924471">
              <a:off x="1183073" y="2929304"/>
              <a:ext cx="6716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MISR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9AF746-1A0F-6624-42B2-E93593D13A27}"/>
                </a:ext>
              </a:extLst>
            </p:cNvPr>
            <p:cNvSpPr txBox="1"/>
            <p:nvPr/>
          </p:nvSpPr>
          <p:spPr>
            <a:xfrm>
              <a:off x="2323477" y="1196520"/>
              <a:ext cx="1844489" cy="276999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63000"/>
                      </a:srgbClr>
                    </a:outerShdw>
                  </a:effectLst>
                  <a:uLnTx/>
                  <a:uFillTx/>
                  <a:latin typeface="Times New Roman"/>
                  <a:ea typeface="ＭＳ Ｐゴシック" charset="0"/>
                  <a:cs typeface="Times New Roman"/>
                </a:rPr>
                <a:t>La Soufriere, St Vincent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63000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Isosceles Triangle 30">
              <a:extLst>
                <a:ext uri="{FF2B5EF4-FFF2-40B4-BE49-F238E27FC236}">
                  <a16:creationId xmlns:a16="http://schemas.microsoft.com/office/drawing/2014/main" id="{20FDE760-6C44-8CA4-27F7-738653D18132}"/>
                </a:ext>
              </a:extLst>
            </p:cNvPr>
            <p:cNvSpPr/>
            <p:nvPr/>
          </p:nvSpPr>
          <p:spPr>
            <a:xfrm>
              <a:off x="1060305" y="1929383"/>
              <a:ext cx="128573" cy="12775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3D2B3-AB4A-1FF9-3D18-B0ED463FE407}"/>
              </a:ext>
            </a:extLst>
          </p:cNvPr>
          <p:cNvGrpSpPr/>
          <p:nvPr/>
        </p:nvGrpSpPr>
        <p:grpSpPr>
          <a:xfrm>
            <a:off x="376779" y="3743045"/>
            <a:ext cx="3895792" cy="2898269"/>
            <a:chOff x="4570777" y="983503"/>
            <a:chExt cx="4285371" cy="31880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7F3737-2B7B-2AE4-C3CA-F4D5E5C23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458"/>
            <a:stretch/>
          </p:blipFill>
          <p:spPr>
            <a:xfrm>
              <a:off x="4570777" y="983503"/>
              <a:ext cx="3833474" cy="316062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C9304B-682B-EE74-1E11-6420D148976C}"/>
                </a:ext>
              </a:extLst>
            </p:cNvPr>
            <p:cNvSpPr/>
            <p:nvPr/>
          </p:nvSpPr>
          <p:spPr>
            <a:xfrm>
              <a:off x="4612831" y="3866900"/>
              <a:ext cx="2289176" cy="304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MISR Plume Heights (ASL)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E9266B-D917-4233-2336-6E63E6B1B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4136" t="38100" b="35171"/>
            <a:stretch/>
          </p:blipFill>
          <p:spPr>
            <a:xfrm>
              <a:off x="8188242" y="1326485"/>
              <a:ext cx="667906" cy="262706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E56628A-33EF-FD1B-15B0-2E7832804CF8}"/>
              </a:ext>
            </a:extLst>
          </p:cNvPr>
          <p:cNvSpPr txBox="1"/>
          <p:nvPr/>
        </p:nvSpPr>
        <p:spPr>
          <a:xfrm>
            <a:off x="4485209" y="1474520"/>
            <a:ext cx="27424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explosive eruption of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 Soufriere volcano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began on 9 April 2021. On 10 April MISR observed a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large plume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from the volcano, reaching an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altitude of ~18-20 km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at its core, with fringes transported at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~12 km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 The plume was transported to the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east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with significant lateral spreading. Visual characteristics indicate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ash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components. Activity continued for at least several more days, with ongoing eruptions potentially causing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regional hazards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to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populations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and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aviation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97A3-F18F-6A61-BFA9-E7F73B1099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7636" y="36031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Opportunities: Rapidly Changing Activity Patterns and Emissions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The Science of Traffic - JSTOR Daily">
            <a:extLst>
              <a:ext uri="{FF2B5EF4-FFF2-40B4-BE49-F238E27FC236}">
                <a16:creationId xmlns:a16="http://schemas.microsoft.com/office/drawing/2014/main" id="{E4E31592-FDC2-3FE2-89CF-344C1533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53416"/>
            <a:ext cx="2877620" cy="191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come To The New World Of Digital Agriculture">
            <a:extLst>
              <a:ext uri="{FF2B5EF4-FFF2-40B4-BE49-F238E27FC236}">
                <a16:creationId xmlns:a16="http://schemas.microsoft.com/office/drawing/2014/main" id="{45C0D198-DA51-4D87-510B-F022DF312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20378"/>
            <a:ext cx="3042761" cy="20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creasingly Large and Intense Wildfires Hinder Western Forests' Ability to  Regenerate - Inside Climate News">
            <a:extLst>
              <a:ext uri="{FF2B5EF4-FFF2-40B4-BE49-F238E27FC236}">
                <a16:creationId xmlns:a16="http://schemas.microsoft.com/office/drawing/2014/main" id="{9B497757-4176-39BB-4F21-F66B164A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14" y="4023975"/>
            <a:ext cx="3269510" cy="21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uge lightning bolt spanning 3 U.S. states sets record ...">
            <a:extLst>
              <a:ext uri="{FF2B5EF4-FFF2-40B4-BE49-F238E27FC236}">
                <a16:creationId xmlns:a16="http://schemas.microsoft.com/office/drawing/2014/main" id="{D4531B70-F3AC-1B56-79F9-754C170A5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85879"/>
            <a:ext cx="33528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93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3">
            <a:extLst>
              <a:ext uri="{FF2B5EF4-FFF2-40B4-BE49-F238E27FC236}">
                <a16:creationId xmlns:a16="http://schemas.microsoft.com/office/drawing/2014/main" id="{74EC4056-26D1-0F9B-06DF-C946B8E5B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50" y="260350"/>
            <a:ext cx="7923213" cy="101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Timeline of Plume Observations </a:t>
            </a:r>
            <a:r>
              <a:rPr kumimoji="0" lang="en-GB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– </a:t>
            </a:r>
            <a:r>
              <a:rPr kumimoji="0" lang="en-GB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Holuhraun</a:t>
            </a:r>
            <a:r>
              <a:rPr kumimoji="0" lang="en-GB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Aug 2014-Feb 2015 </a:t>
            </a:r>
            <a:endParaRPr kumimoji="0" lang="en-US" alt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01763" name="Picture 2">
            <a:extLst>
              <a:ext uri="{FF2B5EF4-FFF2-40B4-BE49-F238E27FC236}">
                <a16:creationId xmlns:a16="http://schemas.microsoft.com/office/drawing/2014/main" id="{FC03E6DA-5BDB-7E42-0B06-280383EB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5900"/>
            <a:ext cx="84105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77BEEDAA-02AD-1BED-C65B-3CAA73E73687}"/>
              </a:ext>
            </a:extLst>
          </p:cNvPr>
          <p:cNvSpPr txBox="1">
            <a:spLocks/>
          </p:cNvSpPr>
          <p:nvPr/>
        </p:nvSpPr>
        <p:spPr>
          <a:xfrm>
            <a:off x="8874125" y="2081213"/>
            <a:ext cx="2951163" cy="3835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Tx/>
              <a:buNone/>
              <a:tabLst/>
              <a:defRPr/>
            </a:pPr>
            <a:r>
              <a:rPr kumimoji="0" lang="en-GB" sz="173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Multi-sensor eruption assessment </a:t>
            </a:r>
            <a:endParaRPr kumimoji="0" lang="en-GB" sz="173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6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Tx/>
              <a:buNone/>
              <a:tabLst/>
              <a:defRPr/>
            </a:pP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Particle properties relatively constant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as the eruption progressed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(minor variations due to cloud contamination)</a:t>
            </a:r>
          </a:p>
          <a:p>
            <a:pPr marL="806450" marR="0" lvl="1" indent="-34925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Retrievals dominated by </a:t>
            </a: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small, spherical, non-absorbing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components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As the eruption progressed there were </a:t>
            </a: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decreases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in:</a:t>
            </a:r>
          </a:p>
          <a:p>
            <a:pPr marL="806450" marR="0" lvl="1" indent="-34925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plume detection and height </a:t>
            </a:r>
          </a:p>
          <a:p>
            <a:pPr marL="806450" marR="0" lvl="1" indent="-34925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SO</a:t>
            </a:r>
            <a:r>
              <a:rPr kumimoji="0" lang="en-GB" sz="17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emission </a:t>
            </a:r>
          </a:p>
          <a:p>
            <a:pPr marL="806450" marR="0" lvl="1" indent="-34925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lava flow detection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Overall </a:t>
            </a: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higher thermal radiance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and</a:t>
            </a: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GB" sz="17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large flow area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than observed at Eyjafjallajökull </a:t>
            </a:r>
          </a:p>
        </p:txBody>
      </p:sp>
      <p:sp>
        <p:nvSpPr>
          <p:cNvPr id="501765" name="Rectangle 4">
            <a:extLst>
              <a:ext uri="{FF2B5EF4-FFF2-40B4-BE49-F238E27FC236}">
                <a16:creationId xmlns:a16="http://schemas.microsoft.com/office/drawing/2014/main" id="{36CC3412-AC8E-EE79-D5CC-3A6B515F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3650" y="6567488"/>
            <a:ext cx="1895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Flower &amp; Kahn JGR., 2020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extBox 3">
            <a:extLst>
              <a:ext uri="{FF2B5EF4-FFF2-40B4-BE49-F238E27FC236}">
                <a16:creationId xmlns:a16="http://schemas.microsoft.com/office/drawing/2014/main" id="{8A03838B-59C8-75E6-9F5D-D6C9B4F2F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275" y="295275"/>
            <a:ext cx="6775450" cy="800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Williams Flats Fire Complex, Washington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06 August 2019 (FIREX-AQ Campaign)</a:t>
            </a:r>
          </a:p>
        </p:txBody>
      </p:sp>
      <p:sp>
        <p:nvSpPr>
          <p:cNvPr id="496643" name="TextBox 2">
            <a:extLst>
              <a:ext uri="{FF2B5EF4-FFF2-40B4-BE49-F238E27FC236}">
                <a16:creationId xmlns:a16="http://schemas.microsoft.com/office/drawing/2014/main" id="{B7D4498A-C7E5-F829-112D-5A10F6881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438" y="6518275"/>
            <a:ext cx="23558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Junghenn-Noyes, Kahn, et al. 2020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96644" name="Group 8">
            <a:extLst>
              <a:ext uri="{FF2B5EF4-FFF2-40B4-BE49-F238E27FC236}">
                <a16:creationId xmlns:a16="http://schemas.microsoft.com/office/drawing/2014/main" id="{7B01A7B7-D891-5D1D-2B48-1A4A8225DD72}"/>
              </a:ext>
            </a:extLst>
          </p:cNvPr>
          <p:cNvGrpSpPr>
            <a:grpSpLocks/>
          </p:cNvGrpSpPr>
          <p:nvPr/>
        </p:nvGrpSpPr>
        <p:grpSpPr bwMode="auto">
          <a:xfrm>
            <a:off x="4543425" y="4489450"/>
            <a:ext cx="3143250" cy="1962150"/>
            <a:chOff x="4654007" y="4332353"/>
            <a:chExt cx="3151000" cy="2379627"/>
          </a:xfrm>
        </p:grpSpPr>
        <p:pic>
          <p:nvPicPr>
            <p:cNvPr id="496673" name="Picture 73" descr="A close up of a map&#10;&#10;Description automatically generated">
              <a:extLst>
                <a:ext uri="{FF2B5EF4-FFF2-40B4-BE49-F238E27FC236}">
                  <a16:creationId xmlns:a16="http://schemas.microsoft.com/office/drawing/2014/main" id="{01585306-0900-AB47-36CC-C9AC56445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2" t="9962" r="10786" b="9297"/>
            <a:stretch>
              <a:fillRect/>
            </a:stretch>
          </p:blipFill>
          <p:spPr bwMode="auto">
            <a:xfrm>
              <a:off x="4654007" y="4332353"/>
              <a:ext cx="3151000" cy="237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6674" name="TextBox 75">
              <a:extLst>
                <a:ext uri="{FF2B5EF4-FFF2-40B4-BE49-F238E27FC236}">
                  <a16:creationId xmlns:a16="http://schemas.microsoft.com/office/drawing/2014/main" id="{1B5BB8BE-16CC-715F-9487-B897C1E4A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3801" y="4392792"/>
              <a:ext cx="2119471" cy="36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ＭＳ Ｐゴシック" panose="020B0600070205080204" pitchFamily="34" charset="-128"/>
                  <a:cs typeface="+mn-cs"/>
                </a:rPr>
                <a:t>ANG ~ 1/particle size</a:t>
              </a:r>
            </a:p>
          </p:txBody>
        </p:sp>
      </p:grpSp>
      <p:grpSp>
        <p:nvGrpSpPr>
          <p:cNvPr id="496645" name="Group 9">
            <a:extLst>
              <a:ext uri="{FF2B5EF4-FFF2-40B4-BE49-F238E27FC236}">
                <a16:creationId xmlns:a16="http://schemas.microsoft.com/office/drawing/2014/main" id="{64A3A2E7-C343-9268-91B1-D5FF63B7F673}"/>
              </a:ext>
            </a:extLst>
          </p:cNvPr>
          <p:cNvGrpSpPr>
            <a:grpSpLocks/>
          </p:cNvGrpSpPr>
          <p:nvPr/>
        </p:nvGrpSpPr>
        <p:grpSpPr bwMode="auto">
          <a:xfrm>
            <a:off x="8578850" y="1793875"/>
            <a:ext cx="3144838" cy="1963738"/>
            <a:chOff x="8769095" y="1360956"/>
            <a:chExt cx="3151001" cy="2379627"/>
          </a:xfrm>
        </p:grpSpPr>
        <p:pic>
          <p:nvPicPr>
            <p:cNvPr id="496671" name="Picture 6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9264ADB-B609-08B7-C507-1696348397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5" t="9962" r="10474" b="9297"/>
            <a:stretch>
              <a:fillRect/>
            </a:stretch>
          </p:blipFill>
          <p:spPr bwMode="auto">
            <a:xfrm>
              <a:off x="8769095" y="1360956"/>
              <a:ext cx="3151001" cy="237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6672" name="TextBox 76">
              <a:extLst>
                <a:ext uri="{FF2B5EF4-FFF2-40B4-BE49-F238E27FC236}">
                  <a16:creationId xmlns:a16="http://schemas.microsoft.com/office/drawing/2014/main" id="{92A4BE20-FCE3-A1DA-7E85-A7E26F05D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2405" y="1423989"/>
              <a:ext cx="2455159" cy="369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ＭＳ Ｐゴシック" panose="020B0600070205080204" pitchFamily="34" charset="-128"/>
                  <a:cs typeface="+mn-cs"/>
                </a:rPr>
                <a:t>SSA ~ particle brightness</a:t>
              </a:r>
            </a:p>
          </p:txBody>
        </p:sp>
      </p:grpSp>
      <p:grpSp>
        <p:nvGrpSpPr>
          <p:cNvPr id="496646" name="Group 13">
            <a:extLst>
              <a:ext uri="{FF2B5EF4-FFF2-40B4-BE49-F238E27FC236}">
                <a16:creationId xmlns:a16="http://schemas.microsoft.com/office/drawing/2014/main" id="{8A63E998-3A2B-533D-D0DB-0C154B405133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4414838"/>
            <a:ext cx="3144838" cy="1962150"/>
            <a:chOff x="281776" y="4082395"/>
            <a:chExt cx="3151000" cy="2379627"/>
          </a:xfrm>
        </p:grpSpPr>
        <p:pic>
          <p:nvPicPr>
            <p:cNvPr id="496667" name="Picture 7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AF0F1C0-8AA3-0DB2-B2DC-319C1251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" t="11600" r="12102" b="9071"/>
            <a:stretch>
              <a:fillRect/>
            </a:stretch>
          </p:blipFill>
          <p:spPr bwMode="auto">
            <a:xfrm>
              <a:off x="281776" y="4082395"/>
              <a:ext cx="3151000" cy="2379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6668" name="TextBox 80">
              <a:extLst>
                <a:ext uri="{FF2B5EF4-FFF2-40B4-BE49-F238E27FC236}">
                  <a16:creationId xmlns:a16="http://schemas.microsoft.com/office/drawing/2014/main" id="{DD1FA716-B340-BC29-B8E2-225779354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697" y="4123975"/>
              <a:ext cx="2022801" cy="335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2" charset="0"/>
                  <a:ea typeface="ＭＳ Ｐゴシック" panose="020B0600070205080204" pitchFamily="34" charset="-128"/>
                  <a:cs typeface="+mn-cs"/>
                </a:rPr>
                <a:t>Black Smoke AOD Fraction</a:t>
              </a:r>
            </a:p>
          </p:txBody>
        </p:sp>
        <p:cxnSp>
          <p:nvCxnSpPr>
            <p:cNvPr id="496669" name="Straight Arrow Connector 31">
              <a:extLst>
                <a:ext uri="{FF2B5EF4-FFF2-40B4-BE49-F238E27FC236}">
                  <a16:creationId xmlns:a16="http://schemas.microsoft.com/office/drawing/2014/main" id="{5EFAC2A4-ABEB-1611-41D4-29ECE1DDEC2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58580" y="5250717"/>
              <a:ext cx="199050" cy="616683"/>
            </a:xfrm>
            <a:prstGeom prst="straightConnector1">
              <a:avLst/>
            </a:prstGeom>
            <a:noFill/>
            <a:ln w="57150" algn="ctr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6670" name="Straight Arrow Connector 33">
              <a:extLst>
                <a:ext uri="{FF2B5EF4-FFF2-40B4-BE49-F238E27FC236}">
                  <a16:creationId xmlns:a16="http://schemas.microsoft.com/office/drawing/2014/main" id="{14EC4737-0F32-2B5D-8D9F-32C3157EEDD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2000" y="5036025"/>
              <a:ext cx="323170" cy="484933"/>
            </a:xfrm>
            <a:prstGeom prst="straightConnector1">
              <a:avLst/>
            </a:prstGeom>
            <a:noFill/>
            <a:ln w="57150" algn="ctr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96647" name="Group 15">
            <a:extLst>
              <a:ext uri="{FF2B5EF4-FFF2-40B4-BE49-F238E27FC236}">
                <a16:creationId xmlns:a16="http://schemas.microsoft.com/office/drawing/2014/main" id="{EEC72ED8-E1E1-45EA-BAAD-FD7D86170491}"/>
              </a:ext>
            </a:extLst>
          </p:cNvPr>
          <p:cNvGrpSpPr>
            <a:grpSpLocks/>
          </p:cNvGrpSpPr>
          <p:nvPr/>
        </p:nvGrpSpPr>
        <p:grpSpPr bwMode="auto">
          <a:xfrm>
            <a:off x="8478838" y="4273550"/>
            <a:ext cx="3236912" cy="2111375"/>
            <a:chOff x="8733764" y="3909813"/>
            <a:chExt cx="3242589" cy="2559182"/>
          </a:xfrm>
        </p:grpSpPr>
        <p:grpSp>
          <p:nvGrpSpPr>
            <p:cNvPr id="496663" name="Group 4">
              <a:extLst>
                <a:ext uri="{FF2B5EF4-FFF2-40B4-BE49-F238E27FC236}">
                  <a16:creationId xmlns:a16="http://schemas.microsoft.com/office/drawing/2014/main" id="{2165CB2B-1CE0-6BE1-9852-14F5AE2B1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3764" y="3909813"/>
              <a:ext cx="3242589" cy="2559182"/>
              <a:chOff x="8733764" y="3909813"/>
              <a:chExt cx="3242589" cy="2559182"/>
            </a:xfrm>
          </p:grpSpPr>
          <p:pic>
            <p:nvPicPr>
              <p:cNvPr id="496665" name="Picture 36" descr="A picture containing screenshot&#10;&#10;Description automatically generated">
                <a:extLst>
                  <a:ext uri="{FF2B5EF4-FFF2-40B4-BE49-F238E27FC236}">
                    <a16:creationId xmlns:a16="http://schemas.microsoft.com/office/drawing/2014/main" id="{3DB45746-8A72-B65D-5CF7-EE9BF9AE32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6" b="9895"/>
              <a:stretch>
                <a:fillRect/>
              </a:stretch>
            </p:blipFill>
            <p:spPr bwMode="auto">
              <a:xfrm>
                <a:off x="8733764" y="3909813"/>
                <a:ext cx="3242589" cy="255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6666" name="TextBox 82">
                <a:extLst>
                  <a:ext uri="{FF2B5EF4-FFF2-40B4-BE49-F238E27FC236}">
                    <a16:creationId xmlns:a16="http://schemas.microsoft.com/office/drawing/2014/main" id="{5BE4E914-6273-403F-BABE-27A5E4226E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14524" y="3913610"/>
                <a:ext cx="2087914" cy="33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685800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685800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685800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685800"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 pitchFamily="2" charset="0"/>
                    <a:ea typeface="ＭＳ Ｐゴシック" panose="020B0600070205080204" pitchFamily="34" charset="-128"/>
                    <a:cs typeface="+mn-cs"/>
                  </a:rPr>
                  <a:t>Brown Smoke AOD Fraction</a:t>
                </a:r>
              </a:p>
            </p:txBody>
          </p:sp>
        </p:grpSp>
        <p:cxnSp>
          <p:nvCxnSpPr>
            <p:cNvPr id="496664" name="Straight Arrow Connector 40">
              <a:extLst>
                <a:ext uri="{FF2B5EF4-FFF2-40B4-BE49-F238E27FC236}">
                  <a16:creationId xmlns:a16="http://schemas.microsoft.com/office/drawing/2014/main" id="{A3B11ECE-CE32-2E8B-0EBC-91731FE0CE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06503" y="4211041"/>
              <a:ext cx="376243" cy="289124"/>
            </a:xfrm>
            <a:prstGeom prst="straightConnector1">
              <a:avLst/>
            </a:prstGeom>
            <a:noFill/>
            <a:ln w="57150" algn="ctr">
              <a:solidFill>
                <a:srgbClr val="FE584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96648" name="Group 5">
            <a:extLst>
              <a:ext uri="{FF2B5EF4-FFF2-40B4-BE49-F238E27FC236}">
                <a16:creationId xmlns:a16="http://schemas.microsoft.com/office/drawing/2014/main" id="{AFD34A5E-1287-45F0-96FA-9F05C43E9D01}"/>
              </a:ext>
            </a:extLst>
          </p:cNvPr>
          <p:cNvGrpSpPr>
            <a:grpSpLocks/>
          </p:cNvGrpSpPr>
          <p:nvPr/>
        </p:nvGrpSpPr>
        <p:grpSpPr bwMode="auto">
          <a:xfrm>
            <a:off x="2800350" y="725488"/>
            <a:ext cx="6230938" cy="4044950"/>
            <a:chOff x="-528375" y="2063321"/>
            <a:chExt cx="7552944" cy="5394959"/>
          </a:xfrm>
        </p:grpSpPr>
        <p:pic>
          <p:nvPicPr>
            <p:cNvPr id="496651" name="Picture 51" descr="A picture containing photo, screen, monitor, computer&#10;&#10;Description automatically generated">
              <a:extLst>
                <a:ext uri="{FF2B5EF4-FFF2-40B4-BE49-F238E27FC236}">
                  <a16:creationId xmlns:a16="http://schemas.microsoft.com/office/drawing/2014/main" id="{717D8210-C9AF-EF26-678C-2BFBB19A7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375" y="2063321"/>
              <a:ext cx="7552944" cy="539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F5B627-C940-6289-8143-326413787458}"/>
                </a:ext>
              </a:extLst>
            </p:cNvPr>
            <p:cNvSpPr txBox="1"/>
            <p:nvPr/>
          </p:nvSpPr>
          <p:spPr>
            <a:xfrm>
              <a:off x="2829558" y="4320396"/>
              <a:ext cx="671586" cy="307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3A7189-3DF1-E5A2-0E90-E05202BEED85}"/>
                </a:ext>
              </a:extLst>
            </p:cNvPr>
            <p:cNvSpPr txBox="1"/>
            <p:nvPr/>
          </p:nvSpPr>
          <p:spPr>
            <a:xfrm>
              <a:off x="1723076" y="4532129"/>
              <a:ext cx="219372" cy="372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F2B4E2-2BD9-5585-D992-AF2C412DF30E}"/>
                </a:ext>
              </a:extLst>
            </p:cNvPr>
            <p:cNvSpPr txBox="1"/>
            <p:nvPr/>
          </p:nvSpPr>
          <p:spPr>
            <a:xfrm>
              <a:off x="4161186" y="4515190"/>
              <a:ext cx="536884" cy="307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496655" name="TextBox 55">
              <a:extLst>
                <a:ext uri="{FF2B5EF4-FFF2-40B4-BE49-F238E27FC236}">
                  <a16:creationId xmlns:a16="http://schemas.microsoft.com/office/drawing/2014/main" id="{3AF19BA9-6852-DE12-A7B0-AB69834ECE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635" y="3446142"/>
              <a:ext cx="1302519" cy="3078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~33 mins aged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813114F-0ACA-162E-5E3E-698BCC523C03}"/>
                </a:ext>
              </a:extLst>
            </p:cNvPr>
            <p:cNvCxnSpPr>
              <a:cxnSpLocks/>
              <a:stCxn id="496655" idx="2"/>
            </p:cNvCxnSpPr>
            <p:nvPr/>
          </p:nvCxnSpPr>
          <p:spPr>
            <a:xfrm>
              <a:off x="1503704" y="3752951"/>
              <a:ext cx="521490" cy="3451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657" name="TextBox 57">
              <a:extLst>
                <a:ext uri="{FF2B5EF4-FFF2-40B4-BE49-F238E27FC236}">
                  <a16:creationId xmlns:a16="http://schemas.microsoft.com/office/drawing/2014/main" id="{688EB8DD-4CB8-0EF1-7937-536F49457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9072" y="3447535"/>
              <a:ext cx="1356375" cy="3078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~140 mins aged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CD3D54-1CFD-5C97-C728-3311ACBDFBAB}"/>
                </a:ext>
              </a:extLst>
            </p:cNvPr>
            <p:cNvSpPr txBox="1"/>
            <p:nvPr/>
          </p:nvSpPr>
          <p:spPr>
            <a:xfrm>
              <a:off x="2746812" y="4896310"/>
              <a:ext cx="671587" cy="3091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IV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2D657FD-F2FA-A77C-59C5-D0700DF2873C}"/>
                </a:ext>
              </a:extLst>
            </p:cNvPr>
            <p:cNvCxnSpPr>
              <a:cxnSpLocks/>
              <a:stCxn id="496657" idx="2"/>
            </p:cNvCxnSpPr>
            <p:nvPr/>
          </p:nvCxnSpPr>
          <p:spPr>
            <a:xfrm>
              <a:off x="2946941" y="3755068"/>
              <a:ext cx="794743" cy="3938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660" name="TextBox 60">
              <a:extLst>
                <a:ext uri="{FF2B5EF4-FFF2-40B4-BE49-F238E27FC236}">
                  <a16:creationId xmlns:a16="http://schemas.microsoft.com/office/drawing/2014/main" id="{04106CE3-D6C7-C09E-87CF-43A25740F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7439" y="3446396"/>
              <a:ext cx="1356375" cy="3078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 defTabSz="6858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~200 mins aged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FFB1F7D-101A-A614-600B-79DC73B0A460}"/>
                </a:ext>
              </a:extLst>
            </p:cNvPr>
            <p:cNvCxnSpPr>
              <a:cxnSpLocks/>
            </p:cNvCxnSpPr>
            <p:nvPr/>
          </p:nvCxnSpPr>
          <p:spPr>
            <a:xfrm>
              <a:off x="4821226" y="3723308"/>
              <a:ext cx="96216" cy="108619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E67ECA5-0FE8-5468-DFD5-3A006D1BD7A9}"/>
                </a:ext>
              </a:extLst>
            </p:cNvPr>
            <p:cNvSpPr txBox="1"/>
            <p:nvPr/>
          </p:nvSpPr>
          <p:spPr>
            <a:xfrm>
              <a:off x="3193254" y="6247167"/>
              <a:ext cx="2861460" cy="4086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pitchFamily="2" charset="0"/>
                  <a:ea typeface="ＭＳ Ｐゴシック" panose="020B0600070205080204" pitchFamily="34" charset="-128"/>
                  <a:cs typeface="+mn-cs"/>
                </a:rPr>
                <a:t>Terra/MODIS 19:07 UTC</a:t>
              </a:r>
            </a:p>
          </p:txBody>
        </p:sp>
      </p:grpSp>
      <p:sp>
        <p:nvSpPr>
          <p:cNvPr id="496649" name="TextBox 16">
            <a:extLst>
              <a:ext uri="{FF2B5EF4-FFF2-40B4-BE49-F238E27FC236}">
                <a16:creationId xmlns:a16="http://schemas.microsoft.com/office/drawing/2014/main" id="{8F0CF7F0-44F7-1E14-13BE-D8125E911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2405063"/>
            <a:ext cx="2638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• Oxidation progressively along plume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• Region II: Coagulation or hydration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• Region III: Gravitational settling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• Region IV: More BC from SW fire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• Validated w/FIREX </a:t>
            </a:r>
            <a:r>
              <a:rPr kumimoji="0" lang="en-US" altLang="en-US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in situ 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data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• Can now use MISR data globally,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      where field data are lacking</a:t>
            </a:r>
          </a:p>
        </p:txBody>
      </p:sp>
      <p:sp>
        <p:nvSpPr>
          <p:cNvPr id="496650" name="TextBox 48">
            <a:extLst>
              <a:ext uri="{FF2B5EF4-FFF2-40B4-BE49-F238E27FC236}">
                <a16:creationId xmlns:a16="http://schemas.microsoft.com/office/drawing/2014/main" id="{432718C1-A2A8-0E56-5AD7-104C68231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681163"/>
            <a:ext cx="3003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From 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Particle Type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, can infer: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Processes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 &amp; </a:t>
            </a: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Timescales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1E9A0-9FCC-6154-34A7-B37E32B6A64C}"/>
              </a:ext>
            </a:extLst>
          </p:cNvPr>
          <p:cNvSpPr txBox="1"/>
          <p:nvPr/>
        </p:nvSpPr>
        <p:spPr>
          <a:xfrm>
            <a:off x="4528904" y="3075057"/>
            <a:ext cx="313419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108767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634685-4302-18F5-B6A3-152027E29229}"/>
              </a:ext>
            </a:extLst>
          </p:cNvPr>
          <p:cNvSpPr txBox="1"/>
          <p:nvPr/>
        </p:nvSpPr>
        <p:spPr>
          <a:xfrm>
            <a:off x="377706" y="530577"/>
            <a:ext cx="116424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Variables of Interest will depend on the composition and elevation of the eruption plume…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E7454-0BD0-C933-A1DD-E5ED41EEB0B0}"/>
              </a:ext>
            </a:extLst>
          </p:cNvPr>
          <p:cNvSpPr txBox="1"/>
          <p:nvPr/>
        </p:nvSpPr>
        <p:spPr>
          <a:xfrm flipH="1">
            <a:off x="3049201" y="1410549"/>
            <a:ext cx="609359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TEMPO Variables Likely of Use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Aerosol: AOD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AAOD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UV-AI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Plume Height: UV-B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Related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Volcanic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Gases: SO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Related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Wildfire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Gases: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C=O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(Formaldehyde);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                                    possibly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(Glyoxal)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DA15A-EDE2-DECF-EADF-CAC012ABF08D}"/>
              </a:ext>
            </a:extLst>
          </p:cNvPr>
          <p:cNvSpPr txBox="1"/>
          <p:nvPr/>
        </p:nvSpPr>
        <p:spPr>
          <a:xfrm>
            <a:off x="2727738" y="4148525"/>
            <a:ext cx="6736524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Other Space-based Resources Likely to Contribute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Fire, Volcano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Hotspots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MODIS/VIIRS 4-micron thermal anomaly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Aerosol Particle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Size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,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Shape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(ash/sulfate): MISR; PACE HARP-2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Plume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Extent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;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Height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; Particle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Properties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GOES ABIs</a:t>
            </a:r>
          </a:p>
        </p:txBody>
      </p:sp>
    </p:spTree>
    <p:extLst>
      <p:ext uri="{BB962C8B-B14F-4D97-AF65-F5344CB8AC3E}">
        <p14:creationId xmlns:p14="http://schemas.microsoft.com/office/powerpoint/2010/main" val="3412158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7">
            <a:extLst>
              <a:ext uri="{FF2B5EF4-FFF2-40B4-BE49-F238E27FC236}">
                <a16:creationId xmlns:a16="http://schemas.microsoft.com/office/drawing/2014/main" id="{4BF11F90-7CD1-808F-3844-66C2D7CD5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59082"/>
            <a:ext cx="12192000" cy="172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01614" tIns="250807" rIns="501614" bIns="250807">
            <a:spAutoFit/>
          </a:bodyPr>
          <a:lstStyle/>
          <a:p>
            <a:pPr marL="0" marR="0" lvl="0" indent="0" algn="ctr" defTabSz="5016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C31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Green Paper –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Central American Volcanic Plumes: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 </a:t>
            </a:r>
          </a:p>
          <a:p>
            <a:pPr marL="0" marR="0" lvl="0" indent="0" algn="ctr" defTabSz="5016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TEMPO High-Temporal-Resolution Aerosol &amp; Gas Observations</a:t>
            </a:r>
          </a:p>
          <a:p>
            <a:pPr marL="0" marR="0" lvl="0" indent="0" algn="ctr" defTabSz="5016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Helvetica" pitchFamily="-1" charset="0"/>
              <a:ea typeface="+mn-ea"/>
              <a:cs typeface="+mn-cs"/>
            </a:endParaRPr>
          </a:p>
          <a:p>
            <a:pPr marL="0" marR="0" lvl="0" indent="0" algn="ctr" defTabSz="5016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Ralph Kahn</a:t>
            </a:r>
            <a:r>
              <a:rPr kumimoji="0" lang="en-US" sz="14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1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, Verity Flower</a:t>
            </a:r>
            <a:r>
              <a:rPr kumimoji="0" lang="en-US" sz="12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2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, James Limbacher</a:t>
            </a:r>
            <a:r>
              <a:rPr kumimoji="0" lang="en-US" sz="12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3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, Kathleen McKee</a:t>
            </a:r>
            <a:r>
              <a:rPr kumimoji="0" lang="en-US" sz="12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4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, Katherine Noyes</a:t>
            </a:r>
            <a:r>
              <a:rPr kumimoji="0" lang="en-US" sz="12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1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, Aaron Naeger</a:t>
            </a:r>
            <a:r>
              <a:rPr kumimoji="0" lang="en-US" sz="12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Helvetica" pitchFamily="-1" charset="0"/>
                <a:ea typeface="+mn-ea"/>
                <a:cs typeface="+mn-cs"/>
              </a:rPr>
              <a:t>5</a:t>
            </a:r>
            <a:endParaRPr kumimoji="0" lang="en-US" sz="1200" b="1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-1" charset="0"/>
              <a:ea typeface="+mn-ea"/>
              <a:cs typeface="+mn-cs"/>
            </a:endParaRPr>
          </a:p>
          <a:p>
            <a:pPr marL="0" marR="0" lvl="0" indent="0" algn="ctr" defTabSz="50166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1</a:t>
            </a: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NASA Goddard Space Flight Center, </a:t>
            </a:r>
            <a:r>
              <a:rPr kumimoji="0" lang="en-US" sz="105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2</a:t>
            </a: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U. of Stirling, </a:t>
            </a:r>
            <a:r>
              <a:rPr kumimoji="0" lang="en-US" sz="105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3</a:t>
            </a: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NOAA, </a:t>
            </a:r>
            <a:r>
              <a:rPr kumimoji="0" lang="en-US" sz="105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4</a:t>
            </a: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Vanderbilt U., </a:t>
            </a:r>
            <a:r>
              <a:rPr kumimoji="0" lang="en-US" sz="105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5</a:t>
            </a: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-1" charset="0"/>
                <a:ea typeface="+mn-ea"/>
                <a:cs typeface="+mn-cs"/>
              </a:rPr>
              <a:t>U. Alabama Huntsville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0562CD-6CD2-6172-5BCC-525B5B93D1E5}"/>
              </a:ext>
            </a:extLst>
          </p:cNvPr>
          <p:cNvGrpSpPr/>
          <p:nvPr/>
        </p:nvGrpSpPr>
        <p:grpSpPr>
          <a:xfrm>
            <a:off x="1479475" y="1563148"/>
            <a:ext cx="8303129" cy="4091854"/>
            <a:chOff x="1210533" y="2628760"/>
            <a:chExt cx="8303129" cy="4091854"/>
          </a:xfrm>
        </p:grpSpPr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8FD259EC-4959-4B81-9986-28B531B90D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8337" y="2628760"/>
              <a:ext cx="6835325" cy="4091854"/>
              <a:chOff x="186987" y="102870"/>
              <a:chExt cx="5753100" cy="4314825"/>
            </a:xfrm>
          </p:grpSpPr>
          <p:pic>
            <p:nvPicPr>
              <p:cNvPr id="17" name="Picture 7" descr="Map&#10;&#10;Description automatically generated">
                <a:extLst>
                  <a:ext uri="{FF2B5EF4-FFF2-40B4-BE49-F238E27FC236}">
                    <a16:creationId xmlns:a16="http://schemas.microsoft.com/office/drawing/2014/main" id="{18CC0D36-0BBA-7E4D-C975-9E83225D44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987" y="102870"/>
                <a:ext cx="5753100" cy="431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0B6C91F-DCA7-2F62-14D4-41B63AB40B5A}"/>
                  </a:ext>
                </a:extLst>
              </p:cNvPr>
              <p:cNvSpPr/>
              <p:nvPr/>
            </p:nvSpPr>
            <p:spPr>
              <a:xfrm>
                <a:off x="577585" y="3816283"/>
                <a:ext cx="2340848" cy="562537"/>
              </a:xfrm>
              <a:prstGeom prst="rect">
                <a:avLst/>
              </a:prstGeom>
              <a:solidFill>
                <a:srgbClr val="B6FF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738524F-3DBD-AA87-43F9-B47AB99F7C9F}"/>
                  </a:ext>
                </a:extLst>
              </p:cNvPr>
              <p:cNvGrpSpPr/>
              <p:nvPr/>
            </p:nvGrpSpPr>
            <p:grpSpPr>
              <a:xfrm>
                <a:off x="617501" y="3855656"/>
                <a:ext cx="1844345" cy="523220"/>
                <a:chOff x="505292" y="6083320"/>
                <a:chExt cx="1691496" cy="523220"/>
              </a:xfrm>
              <a:solidFill>
                <a:schemeClr val="bg1"/>
              </a:solidFill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EFCFDF9-7F29-CC2A-E91A-8E747988C246}"/>
                    </a:ext>
                  </a:extLst>
                </p:cNvPr>
                <p:cNvSpPr txBox="1"/>
                <p:nvPr/>
              </p:nvSpPr>
              <p:spPr>
                <a:xfrm>
                  <a:off x="640080" y="6083320"/>
                  <a:ext cx="1556708" cy="523220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Eruption Observed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Eruption Credible</a:t>
                  </a: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EB219D9-5E26-0E86-8E47-5E8B162EFC46}"/>
                    </a:ext>
                  </a:extLst>
                </p:cNvPr>
                <p:cNvSpPr/>
                <p:nvPr/>
              </p:nvSpPr>
              <p:spPr>
                <a:xfrm>
                  <a:off x="505292" y="6160542"/>
                  <a:ext cx="135227" cy="147486"/>
                </a:xfrm>
                <a:prstGeom prst="ellipse">
                  <a:avLst/>
                </a:prstGeom>
                <a:solidFill>
                  <a:srgbClr val="E53144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F85352B-4F32-455D-F95E-0380D7EFC89D}"/>
                    </a:ext>
                  </a:extLst>
                </p:cNvPr>
                <p:cNvSpPr/>
                <p:nvPr/>
              </p:nvSpPr>
              <p:spPr>
                <a:xfrm>
                  <a:off x="511925" y="6365946"/>
                  <a:ext cx="135227" cy="147486"/>
                </a:xfrm>
                <a:prstGeom prst="ellipse">
                  <a:avLst/>
                </a:prstGeom>
                <a:solidFill>
                  <a:srgbClr val="EEED0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3F713C-7A26-BE40-E5C1-E4E47F8BDB98}"/>
                </a:ext>
              </a:extLst>
            </p:cNvPr>
            <p:cNvCxnSpPr>
              <a:cxnSpLocks/>
            </p:cNvCxnSpPr>
            <p:nvPr/>
          </p:nvCxnSpPr>
          <p:spPr>
            <a:xfrm>
              <a:off x="1995695" y="4918841"/>
              <a:ext cx="423693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58">
              <a:extLst>
                <a:ext uri="{FF2B5EF4-FFF2-40B4-BE49-F238E27FC236}">
                  <a16:creationId xmlns:a16="http://schemas.microsoft.com/office/drawing/2014/main" id="{5AADEADD-AB02-6FC6-58C0-452ACB6A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0533" y="4749613"/>
              <a:ext cx="8511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" pitchFamily="2" charset="0"/>
                  <a:ea typeface="ＭＳ Ｐゴシック" panose="020B0600070205080204" pitchFamily="34" charset="-128"/>
                  <a:cs typeface="+mn-cs"/>
                </a:rPr>
                <a:t>17.5°N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A4D76E-637D-1C7A-8F34-B22C6BD1F862}"/>
                </a:ext>
              </a:extLst>
            </p:cNvPr>
            <p:cNvCxnSpPr>
              <a:cxnSpLocks/>
            </p:cNvCxnSpPr>
            <p:nvPr/>
          </p:nvCxnSpPr>
          <p:spPr>
            <a:xfrm>
              <a:off x="1995695" y="5167960"/>
              <a:ext cx="455057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CD8C495F-A74D-3BC3-DCD8-98A624388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258" y="5005435"/>
              <a:ext cx="8395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" pitchFamily="2" charset="0"/>
                  <a:ea typeface="ＭＳ Ｐゴシック" panose="020B0600070205080204" pitchFamily="34" charset="-128"/>
                  <a:cs typeface="+mn-cs"/>
                </a:rPr>
                <a:t>15.5°N</a:t>
              </a:r>
            </a:p>
          </p:txBody>
        </p:sp>
      </p:grpSp>
      <p:sp>
        <p:nvSpPr>
          <p:cNvPr id="2" name="TextBox 55">
            <a:extLst>
              <a:ext uri="{FF2B5EF4-FFF2-40B4-BE49-F238E27FC236}">
                <a16:creationId xmlns:a16="http://schemas.microsoft.com/office/drawing/2014/main" id="{3B7F43C6-F371-B0CF-015C-CF059F29B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98" y="5849321"/>
            <a:ext cx="9672587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Can we extend the southmost scan operations even further,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to cover as many potentially active volcanoes as possible?</a:t>
            </a:r>
          </a:p>
        </p:txBody>
      </p:sp>
      <p:sp>
        <p:nvSpPr>
          <p:cNvPr id="3" name="TextBox 49">
            <a:extLst>
              <a:ext uri="{FF2B5EF4-FFF2-40B4-BE49-F238E27FC236}">
                <a16:creationId xmlns:a16="http://schemas.microsoft.com/office/drawing/2014/main" id="{E3ADF550-DC4B-FA2B-721B-4AB6CDE2F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554" y="1761919"/>
            <a:ext cx="3034027" cy="58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Note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: Pixel resolution becomes </a:t>
            </a:r>
            <a:r>
              <a:rPr kumimoji="0" lang="en-US" altLang="en-US" sz="1600" b="1" i="1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higher</a:t>
            </a: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 toward the equator</a:t>
            </a:r>
          </a:p>
        </p:txBody>
      </p:sp>
    </p:spTree>
    <p:extLst>
      <p:ext uri="{BB962C8B-B14F-4D97-AF65-F5344CB8AC3E}">
        <p14:creationId xmlns:p14="http://schemas.microsoft.com/office/powerpoint/2010/main" val="3407479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4105" y="4471840"/>
            <a:ext cx="3927849" cy="993539"/>
          </a:xfrm>
        </p:spPr>
        <p:txBody>
          <a:bodyPr>
            <a:normAutofit/>
          </a:bodyPr>
          <a:lstStyle/>
          <a:p>
            <a:r>
              <a:rPr lang="en-US" dirty="0"/>
              <a:t>Daniel Tong</a:t>
            </a:r>
          </a:p>
          <a:p>
            <a:r>
              <a:rPr lang="en-US" dirty="0"/>
              <a:t>George Mason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C88D-FA57-32A3-D17C-D9F342F0B2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6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8820" y="39070"/>
            <a:ext cx="8545388" cy="761791"/>
          </a:xfrm>
        </p:spPr>
        <p:txBody>
          <a:bodyPr/>
          <a:lstStyle/>
          <a:p>
            <a:r>
              <a:rPr lang="en-US" dirty="0"/>
              <a:t>NOx Rapid Emission Refresh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903B-FB49-4F69-9501-4C21E32DE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012" y="1074104"/>
            <a:ext cx="11837987" cy="4616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Rapid Refresh of NOx Emissions : Fusing </a:t>
            </a:r>
            <a:r>
              <a:rPr lang="en-US" altLang="en-US" sz="2400" dirty="0">
                <a:solidFill>
                  <a:srgbClr val="000000"/>
                </a:solidFill>
              </a:rPr>
              <a:t>satellite and ground data to adjust NOx emissions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A830-B5D5-8FFA-F17E-34657A5D8D41}"/>
              </a:ext>
            </a:extLst>
          </p:cNvPr>
          <p:cNvSpPr txBox="1"/>
          <p:nvPr/>
        </p:nvSpPr>
        <p:spPr>
          <a:xfrm>
            <a:off x="4218855" y="622878"/>
            <a:ext cx="437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Daniel Tong, George Mason University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13D8169-EC1F-BC48-BE25-D464F70D1224}"/>
              </a:ext>
            </a:extLst>
          </p:cNvPr>
          <p:cNvSpPr txBox="1">
            <a:spLocks/>
          </p:cNvSpPr>
          <p:nvPr/>
        </p:nvSpPr>
        <p:spPr bwMode="auto">
          <a:xfrm>
            <a:off x="617852" y="1586312"/>
            <a:ext cx="522287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- Fusing AQS &amp; OMI (</a:t>
            </a:r>
            <a:r>
              <a:rPr lang="en-US" dirty="0">
                <a:latin typeface="+mn-lt"/>
              </a:rPr>
              <a:t>Tong et al., 2016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pic>
        <p:nvPicPr>
          <p:cNvPr id="25" name="Picture 3" descr="Screen Shot 2016-01-07 at 9.24.31 AM.png">
            <a:extLst>
              <a:ext uri="{FF2B5EF4-FFF2-40B4-BE49-F238E27FC236}">
                <a16:creationId xmlns:a16="http://schemas.microsoft.com/office/drawing/2014/main" id="{B75B6F54-5C58-4648-9748-2C3F57E5E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23" y="2083924"/>
            <a:ext cx="3439369" cy="7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>
            <a:extLst>
              <a:ext uri="{FF2B5EF4-FFF2-40B4-BE49-F238E27FC236}">
                <a16:creationId xmlns:a16="http://schemas.microsoft.com/office/drawing/2014/main" id="{9BA5C48C-9933-014A-EC75-3B91C3834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55" y="3815347"/>
            <a:ext cx="4348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000000"/>
                </a:solidFill>
                <a:latin typeface="+mn-lt"/>
              </a:rPr>
              <a:t>- State-level Projection Factors</a:t>
            </a:r>
          </a:p>
        </p:txBody>
      </p:sp>
      <p:pic>
        <p:nvPicPr>
          <p:cNvPr id="32" name="Picture 1" descr="Screen Shot 2016-01-07 at 9.27.50 AM.png">
            <a:extLst>
              <a:ext uri="{FF2B5EF4-FFF2-40B4-BE49-F238E27FC236}">
                <a16:creationId xmlns:a16="http://schemas.microsoft.com/office/drawing/2014/main" id="{E1E0B662-63F2-48FC-51D5-23047F117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28" y="4244657"/>
            <a:ext cx="42179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BF38FC0B-63FC-C1BE-1729-64B444DA2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81" y="2083924"/>
            <a:ext cx="3751166" cy="4370428"/>
          </a:xfrm>
          <a:prstGeom prst="rect">
            <a:avLst/>
          </a:prstGeom>
        </p:spPr>
      </p:pic>
      <p:pic>
        <p:nvPicPr>
          <p:cNvPr id="36" name="Picture 35" descr="Letter&#10;&#10;Description automatically generated with low confidence">
            <a:extLst>
              <a:ext uri="{FF2B5EF4-FFF2-40B4-BE49-F238E27FC236}">
                <a16:creationId xmlns:a16="http://schemas.microsoft.com/office/drawing/2014/main" id="{33C0163B-61BF-5B55-1760-BE533AF7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80" y="1969799"/>
            <a:ext cx="565203" cy="238037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F28A3F8-DD49-B1DB-6AD3-CD04C657F945}"/>
              </a:ext>
            </a:extLst>
          </p:cNvPr>
          <p:cNvSpPr/>
          <p:nvPr/>
        </p:nvSpPr>
        <p:spPr>
          <a:xfrm>
            <a:off x="10721462" y="2185640"/>
            <a:ext cx="256634" cy="22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32B68D-C6E3-31B6-66DF-00F279174F48}"/>
              </a:ext>
            </a:extLst>
          </p:cNvPr>
          <p:cNvSpPr/>
          <p:nvPr/>
        </p:nvSpPr>
        <p:spPr>
          <a:xfrm>
            <a:off x="10721462" y="4338365"/>
            <a:ext cx="256634" cy="22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C6D42F7-DB9C-78C8-0C53-D626C03B29A5}"/>
              </a:ext>
            </a:extLst>
          </p:cNvPr>
          <p:cNvSpPr txBox="1">
            <a:spLocks/>
          </p:cNvSpPr>
          <p:nvPr/>
        </p:nvSpPr>
        <p:spPr bwMode="auto">
          <a:xfrm>
            <a:off x="6543303" y="1583651"/>
            <a:ext cx="553198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- Morning vs Afternoon NOx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9B478E2-9829-C74A-D185-91C81792D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28" y="6459406"/>
            <a:ext cx="3512055" cy="33648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C5000507-A97F-7BBB-80D4-3F265D74590A}"/>
              </a:ext>
            </a:extLst>
          </p:cNvPr>
          <p:cNvSpPr txBox="1">
            <a:spLocks/>
          </p:cNvSpPr>
          <p:nvPr/>
        </p:nvSpPr>
        <p:spPr bwMode="auto">
          <a:xfrm>
            <a:off x="748028" y="2752589"/>
            <a:ext cx="6975672" cy="9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+mn-lt"/>
                <a:sym typeface="Symbol" pitchFamily="2" charset="2"/>
              </a:rPr>
              <a:t></a:t>
            </a:r>
            <a:r>
              <a:rPr lang="en-US" altLang="en-US" sz="1800" dirty="0">
                <a:latin typeface="+mn-lt"/>
              </a:rPr>
              <a:t>S and N</a:t>
            </a:r>
            <a:r>
              <a:rPr lang="en-US" altLang="en-US" sz="1800" baseline="-25000" dirty="0">
                <a:latin typeface="+mn-lt"/>
              </a:rPr>
              <a:t>S</a:t>
            </a:r>
            <a:r>
              <a:rPr lang="en-US" altLang="en-US" sz="1800" dirty="0">
                <a:latin typeface="+mn-lt"/>
              </a:rPr>
              <a:t> - changing rate and data number of satellite data; </a:t>
            </a:r>
          </a:p>
          <a:p>
            <a:r>
              <a:rPr lang="en-US" altLang="en-US" sz="1800" dirty="0">
                <a:latin typeface="+mn-lt"/>
                <a:sym typeface="Symbol" pitchFamily="2" charset="2"/>
              </a:rPr>
              <a:t></a:t>
            </a:r>
            <a:r>
              <a:rPr lang="en-US" altLang="en-US" sz="1800" dirty="0">
                <a:latin typeface="+mn-lt"/>
              </a:rPr>
              <a:t>G and N</a:t>
            </a:r>
            <a:r>
              <a:rPr lang="en-US" altLang="en-US" sz="1800" baseline="-25000" dirty="0">
                <a:latin typeface="+mn-lt"/>
              </a:rPr>
              <a:t>G</a:t>
            </a:r>
            <a:r>
              <a:rPr lang="en-US" altLang="en-US" sz="1800" dirty="0">
                <a:latin typeface="+mn-lt"/>
              </a:rPr>
              <a:t> -- rate and number of ground data;</a:t>
            </a:r>
          </a:p>
          <a:p>
            <a:r>
              <a:rPr lang="en-US" altLang="en-US" sz="1800" i="1" dirty="0" err="1">
                <a:latin typeface="+mn-lt"/>
              </a:rPr>
              <a:t>f</a:t>
            </a:r>
            <a:r>
              <a:rPr lang="en-US" altLang="en-US" sz="1800" i="1" baseline="-25000" dirty="0" err="1">
                <a:latin typeface="+mn-lt"/>
              </a:rPr>
              <a:t>S</a:t>
            </a:r>
            <a:r>
              <a:rPr lang="en-US" altLang="en-US" sz="1800" dirty="0">
                <a:latin typeface="+mn-lt"/>
              </a:rPr>
              <a:t> and </a:t>
            </a:r>
            <a:r>
              <a:rPr lang="en-US" altLang="en-US" sz="1800" i="1" dirty="0" err="1">
                <a:latin typeface="+mn-lt"/>
              </a:rPr>
              <a:t>f</a:t>
            </a:r>
            <a:r>
              <a:rPr lang="en-US" altLang="en-US" sz="1800" i="1" baseline="-25000" dirty="0" err="1">
                <a:latin typeface="+mn-lt"/>
              </a:rPr>
              <a:t>G</a:t>
            </a:r>
            <a:r>
              <a:rPr lang="en-US" altLang="en-US" sz="1800" dirty="0">
                <a:latin typeface="+mn-lt"/>
              </a:rPr>
              <a:t> -- weighting factors for satellite and ground data;</a:t>
            </a:r>
            <a:endParaRPr lang="en-US" altLang="en-US" sz="1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687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Detection of Dust Hotspots and Dust Storms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3903B-FB49-4F69-9501-4C21E32DE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013" y="1359853"/>
            <a:ext cx="11499850" cy="5039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Dust storms in America peak a few hours before sunset, so are their damages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3FA62D-6722-C222-26C0-F68CB334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7" y="2357967"/>
            <a:ext cx="3733800" cy="251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5B6F4-2F82-556A-552A-AB3C50243D8B}"/>
              </a:ext>
            </a:extLst>
          </p:cNvPr>
          <p:cNvSpPr txBox="1"/>
          <p:nvPr/>
        </p:nvSpPr>
        <p:spPr>
          <a:xfrm rot="16200000">
            <a:off x="587969" y="3398999"/>
            <a:ext cx="1104732" cy="202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09C2E-9204-4A07-6EFE-5B2E6260319B}"/>
              </a:ext>
            </a:extLst>
          </p:cNvPr>
          <p:cNvSpPr txBox="1"/>
          <p:nvPr/>
        </p:nvSpPr>
        <p:spPr>
          <a:xfrm rot="16200000">
            <a:off x="-58403" y="3230215"/>
            <a:ext cx="21674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Dust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B6C1E-2315-CC18-A443-396363B10777}"/>
              </a:ext>
            </a:extLst>
          </p:cNvPr>
          <p:cNvSpPr txBox="1"/>
          <p:nvPr/>
        </p:nvSpPr>
        <p:spPr>
          <a:xfrm>
            <a:off x="1794934" y="4706802"/>
            <a:ext cx="21674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Local Time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55127165-77B1-36D9-962E-95A59FB74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7967"/>
            <a:ext cx="5012040" cy="2547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1792FB-D7F6-07CE-669D-4FA7EAA2F971}"/>
              </a:ext>
            </a:extLst>
          </p:cNvPr>
          <p:cNvSpPr txBox="1"/>
          <p:nvPr/>
        </p:nvSpPr>
        <p:spPr>
          <a:xfrm>
            <a:off x="1173196" y="1992147"/>
            <a:ext cx="3733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Diurnal Variations of Dust Storms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784BE-67D6-DC4A-C73B-AB4CF0D996FB}"/>
              </a:ext>
            </a:extLst>
          </p:cNvPr>
          <p:cNvSpPr txBox="1"/>
          <p:nvPr/>
        </p:nvSpPr>
        <p:spPr>
          <a:xfrm>
            <a:off x="6676919" y="1972674"/>
            <a:ext cx="42518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Fatalities from Dust-Caused Crashes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A6E1A1-F7E3-CD4D-529A-63FBA9EAF4D6}"/>
              </a:ext>
            </a:extLst>
          </p:cNvPr>
          <p:cNvGrpSpPr/>
          <p:nvPr/>
        </p:nvGrpSpPr>
        <p:grpSpPr>
          <a:xfrm>
            <a:off x="3651531" y="3738820"/>
            <a:ext cx="6534503" cy="2514600"/>
            <a:chOff x="3651531" y="3726180"/>
            <a:chExt cx="6534503" cy="195574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FFC58D6-EAA7-66A5-DA96-6702DBCDC2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1531" y="4020655"/>
              <a:ext cx="1213323" cy="1168565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0610B54-3A1D-0C7B-0C01-4D11C6BE6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5287" y="3726180"/>
              <a:ext cx="3568793" cy="146304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60649F-7C5A-CD8E-3CFA-3697EEDA17E5}"/>
                </a:ext>
              </a:extLst>
            </p:cNvPr>
            <p:cNvSpPr txBox="1"/>
            <p:nvPr/>
          </p:nvSpPr>
          <p:spPr>
            <a:xfrm>
              <a:off x="3651531" y="5220255"/>
              <a:ext cx="653450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Much needed new dust detection capability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2BF328-3DBF-25E6-CF45-A64097D599E0}"/>
              </a:ext>
            </a:extLst>
          </p:cNvPr>
          <p:cNvSpPr txBox="1"/>
          <p:nvPr/>
        </p:nvSpPr>
        <p:spPr>
          <a:xfrm>
            <a:off x="731520" y="5163365"/>
            <a:ext cx="25260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(Huang et al., 2015)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3DBFB8-C73E-79E3-49FD-B96776D7E0C2}"/>
              </a:ext>
            </a:extLst>
          </p:cNvPr>
          <p:cNvSpPr txBox="1"/>
          <p:nvPr/>
        </p:nvSpPr>
        <p:spPr>
          <a:xfrm>
            <a:off x="8957311" y="5167916"/>
            <a:ext cx="27892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(Tong et al., 2023)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A830-B5D5-8FFA-F17E-34657A5D8D41}"/>
              </a:ext>
            </a:extLst>
          </p:cNvPr>
          <p:cNvSpPr txBox="1"/>
          <p:nvPr/>
        </p:nvSpPr>
        <p:spPr>
          <a:xfrm>
            <a:off x="4258192" y="818071"/>
            <a:ext cx="437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Daniel Tong, George Mason University</a:t>
            </a:r>
          </a:p>
        </p:txBody>
      </p:sp>
    </p:spTree>
    <p:extLst>
      <p:ext uri="{BB962C8B-B14F-4D97-AF65-F5344CB8AC3E}">
        <p14:creationId xmlns:p14="http://schemas.microsoft.com/office/powerpoint/2010/main" val="139771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4105" y="4471840"/>
            <a:ext cx="3927849" cy="993539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Fangjun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South Dakota State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201F7-E3CC-CCFE-1138-FDA2BD645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30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1" y="3127248"/>
            <a:ext cx="4690417" cy="360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38BDA3-5AF3-4349-9087-D2669CBF9BFA}"/>
              </a:ext>
            </a:extLst>
          </p:cNvPr>
          <p:cNvSpPr txBox="1"/>
          <p:nvPr/>
        </p:nvSpPr>
        <p:spPr>
          <a:xfrm>
            <a:off x="6054305" y="6211669"/>
            <a:ext cx="621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Li, F., X. Zhang, S. Kondragunta, X. Lu, I. </a:t>
            </a:r>
            <a:r>
              <a:rPr lang="en-US" sz="1200" b="1" i="1" dirty="0" err="1"/>
              <a:t>Csiszar</a:t>
            </a:r>
            <a:r>
              <a:rPr lang="en-US" sz="1200" b="1" i="1" dirty="0"/>
              <a:t>, and C. Schmidt, Hourly biomass burning emissions product from blended geostationary and polar-orbiting satellites for air quality forecasting applications, RSE, 2022</a:t>
            </a:r>
          </a:p>
        </p:txBody>
      </p:sp>
      <p:pic>
        <p:nvPicPr>
          <p:cNvPr id="10" name="Google Shape;212;p2">
            <a:extLst>
              <a:ext uri="{FF2B5EF4-FFF2-40B4-BE49-F238E27FC236}">
                <a16:creationId xmlns:a16="http://schemas.microsoft.com/office/drawing/2014/main" id="{8B6A4638-4E69-44DB-9CDB-4F78AF2ED5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0524" y="888553"/>
            <a:ext cx="4529658" cy="26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907B2-ED22-45BA-BB33-0422FA8447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4" y="3608744"/>
            <a:ext cx="5784279" cy="26029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363CF30-8D2B-43B7-929F-83B2E775DA35}"/>
              </a:ext>
            </a:extLst>
          </p:cNvPr>
          <p:cNvSpPr txBox="1">
            <a:spLocks/>
          </p:cNvSpPr>
          <p:nvPr/>
        </p:nvSpPr>
        <p:spPr>
          <a:xfrm>
            <a:off x="485775" y="3"/>
            <a:ext cx="11325225" cy="7863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Regional ABI and VIIRS based fire Emissions (RAVE)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9D2FDC-185C-4AC2-976D-DEC181883DE7}"/>
              </a:ext>
            </a:extLst>
          </p:cNvPr>
          <p:cNvSpPr txBox="1">
            <a:spLocks/>
          </p:cNvSpPr>
          <p:nvPr/>
        </p:nvSpPr>
        <p:spPr>
          <a:xfrm>
            <a:off x="740664" y="1036130"/>
            <a:ext cx="5185390" cy="1773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Hourly fire emissions by fusing GOES-R ABI and VIIRS fire radiative power (FRP)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RAVE product provides hourly 3km emissions for 11 species (</a:t>
            </a:r>
            <a:r>
              <a:rPr lang="en-US" sz="2000" dirty="0"/>
              <a:t>CO2, CO, PM</a:t>
            </a:r>
            <a:r>
              <a:rPr lang="en-US" sz="2000" baseline="-25000" dirty="0"/>
              <a:t>2.5</a:t>
            </a:r>
            <a:r>
              <a:rPr lang="en-US" sz="2000" dirty="0"/>
              <a:t>, BC, OC, SO</a:t>
            </a:r>
            <a:r>
              <a:rPr lang="en-US" sz="2000" baseline="-25000" dirty="0"/>
              <a:t>2</a:t>
            </a:r>
            <a:r>
              <a:rPr lang="en-US" sz="2000" dirty="0"/>
              <a:t>, NO</a:t>
            </a:r>
            <a:r>
              <a:rPr lang="en-US" sz="2000" baseline="-25000" dirty="0"/>
              <a:t>x</a:t>
            </a:r>
            <a:r>
              <a:rPr lang="en-US" sz="2000" dirty="0"/>
              <a:t>, NH</a:t>
            </a:r>
            <a:r>
              <a:rPr lang="en-US" sz="2000" baseline="-25000" dirty="0"/>
              <a:t>3</a:t>
            </a:r>
            <a:r>
              <a:rPr lang="en-US" sz="2000" dirty="0"/>
              <a:t>, VOCs, TPM, and CH</a:t>
            </a:r>
            <a:r>
              <a:rPr lang="en-US" sz="2000" baseline="-25000" dirty="0"/>
              <a:t>4</a:t>
            </a:r>
            <a:r>
              <a:rPr lang="en-US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Operational RAVE product supports several NOAA air quality forecast models.</a:t>
            </a:r>
          </a:p>
        </p:txBody>
      </p:sp>
    </p:spTree>
    <p:extLst>
      <p:ext uri="{BB962C8B-B14F-4D97-AF65-F5344CB8AC3E}">
        <p14:creationId xmlns:p14="http://schemas.microsoft.com/office/powerpoint/2010/main" val="3125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35604" y="196163"/>
            <a:ext cx="12420599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b="1" dirty="0"/>
              <a:t>Challenges: Within-day Variability at Fine Resolution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75" name="Text Box 23"/>
          <p:cNvSpPr txBox="1">
            <a:spLocks noChangeArrowheads="1"/>
          </p:cNvSpPr>
          <p:nvPr/>
        </p:nvSpPr>
        <p:spPr bwMode="auto">
          <a:xfrm>
            <a:off x="1177924" y="1676400"/>
            <a:ext cx="625782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1" dirty="0"/>
              <a:t>Accounting for and exploiting fine resolution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2000" b="1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2000" b="1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1" dirty="0"/>
              <a:t>Representing within-day variation in other atmospheric and surface processes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2000" b="1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2000" b="1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b="1"/>
              <a:t>Within-day </a:t>
            </a:r>
            <a:r>
              <a:rPr lang="en-US" sz="2000" b="1" dirty="0"/>
              <a:t>variation in trace gas profile (changes rapidly in morning)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2000" b="1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2000" b="1" dirty="0"/>
          </a:p>
        </p:txBody>
      </p:sp>
      <p:pic>
        <p:nvPicPr>
          <p:cNvPr id="9218" name="Picture 2" descr="http://t1.gstatic.com/images?q=tbn:ANd9GcSBGVlOwlpuHPgHGMyQI9taPuJBcM74c3PQDOINYiJncAiRSQ8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88" y="3179838"/>
            <a:ext cx="1553414" cy="11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391401" y="4495801"/>
            <a:ext cx="3698875" cy="2063751"/>
            <a:chOff x="3581400" y="2965449"/>
            <a:chExt cx="3698875" cy="2063751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581400" y="2965449"/>
              <a:ext cx="3622675" cy="2054084"/>
              <a:chOff x="3494" y="1367"/>
              <a:chExt cx="2266" cy="1494"/>
            </a:xfrm>
          </p:grpSpPr>
          <p:sp>
            <p:nvSpPr>
              <p:cNvPr id="7" name="Freeform 18"/>
              <p:cNvSpPr>
                <a:spLocks/>
              </p:cNvSpPr>
              <p:nvPr/>
            </p:nvSpPr>
            <p:spPr bwMode="auto">
              <a:xfrm>
                <a:off x="3792" y="1440"/>
                <a:ext cx="1248" cy="1152"/>
              </a:xfrm>
              <a:custGeom>
                <a:avLst/>
                <a:gdLst>
                  <a:gd name="T0" fmla="*/ 0 w 1248"/>
                  <a:gd name="T1" fmla="*/ 0 h 1152"/>
                  <a:gd name="T2" fmla="*/ 0 w 1248"/>
                  <a:gd name="T3" fmla="*/ 1152 h 1152"/>
                  <a:gd name="T4" fmla="*/ 1248 w 1248"/>
                  <a:gd name="T5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48" h="1152">
                    <a:moveTo>
                      <a:pt x="0" y="0"/>
                    </a:moveTo>
                    <a:lnTo>
                      <a:pt x="0" y="1152"/>
                    </a:lnTo>
                    <a:lnTo>
                      <a:pt x="1248" y="1152"/>
                    </a:ln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19"/>
              <p:cNvSpPr>
                <a:spLocks/>
              </p:cNvSpPr>
              <p:nvPr/>
            </p:nvSpPr>
            <p:spPr bwMode="auto">
              <a:xfrm>
                <a:off x="3792" y="1440"/>
                <a:ext cx="538" cy="1152"/>
              </a:xfrm>
              <a:custGeom>
                <a:avLst/>
                <a:gdLst>
                  <a:gd name="T0" fmla="*/ 0 w 768"/>
                  <a:gd name="T1" fmla="*/ 0 h 1056"/>
                  <a:gd name="T2" fmla="*/ 48 w 768"/>
                  <a:gd name="T3" fmla="*/ 384 h 1056"/>
                  <a:gd name="T4" fmla="*/ 144 w 768"/>
                  <a:gd name="T5" fmla="*/ 576 h 1056"/>
                  <a:gd name="T6" fmla="*/ 624 w 768"/>
                  <a:gd name="T7" fmla="*/ 864 h 1056"/>
                  <a:gd name="T8" fmla="*/ 720 w 768"/>
                  <a:gd name="T9" fmla="*/ 960 h 1056"/>
                  <a:gd name="T10" fmla="*/ 768 w 768"/>
                  <a:gd name="T11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8" h="1056">
                    <a:moveTo>
                      <a:pt x="0" y="0"/>
                    </a:moveTo>
                    <a:cubicBezTo>
                      <a:pt x="12" y="144"/>
                      <a:pt x="24" y="288"/>
                      <a:pt x="48" y="384"/>
                    </a:cubicBezTo>
                    <a:cubicBezTo>
                      <a:pt x="72" y="480"/>
                      <a:pt x="48" y="496"/>
                      <a:pt x="144" y="576"/>
                    </a:cubicBezTo>
                    <a:cubicBezTo>
                      <a:pt x="240" y="656"/>
                      <a:pt x="528" y="800"/>
                      <a:pt x="624" y="864"/>
                    </a:cubicBezTo>
                    <a:cubicBezTo>
                      <a:pt x="720" y="928"/>
                      <a:pt x="696" y="928"/>
                      <a:pt x="720" y="960"/>
                    </a:cubicBezTo>
                    <a:cubicBezTo>
                      <a:pt x="744" y="992"/>
                      <a:pt x="756" y="1024"/>
                      <a:pt x="768" y="1056"/>
                    </a:cubicBezTo>
                  </a:path>
                </a:pathLst>
              </a:custGeom>
              <a:noFill/>
              <a:ln w="28575" cmpd="sng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Text Box 20"/>
              <p:cNvSpPr txBox="1">
                <a:spLocks noChangeArrowheads="1"/>
              </p:cNvSpPr>
              <p:nvPr/>
            </p:nvSpPr>
            <p:spPr bwMode="auto">
              <a:xfrm>
                <a:off x="3494" y="1367"/>
                <a:ext cx="116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b="1" i="1" dirty="0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0" name="Text Box 21"/>
              <p:cNvSpPr txBox="1">
                <a:spLocks noChangeArrowheads="1"/>
              </p:cNvSpPr>
              <p:nvPr/>
            </p:nvSpPr>
            <p:spPr bwMode="auto">
              <a:xfrm>
                <a:off x="4224" y="2592"/>
                <a:ext cx="1536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 b="1" dirty="0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4308475" y="4662487"/>
              <a:ext cx="29718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Helvetica" pitchFamily="34" charset="0"/>
                </a:rPr>
                <a:t>Concentration</a:t>
              </a:r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 rot="16200000">
              <a:off x="3200003" y="3720702"/>
              <a:ext cx="121205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Helvetica" pitchFamily="34" charset="0"/>
                </a:rPr>
                <a:t>Altitude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052033" y="3239219"/>
              <a:ext cx="1954830" cy="1431985"/>
            </a:xfrm>
            <a:custGeom>
              <a:avLst/>
              <a:gdLst>
                <a:gd name="connsiteX0" fmla="*/ 0 w 1954830"/>
                <a:gd name="connsiteY0" fmla="*/ 0 h 1431985"/>
                <a:gd name="connsiteX1" fmla="*/ 17253 w 1954830"/>
                <a:gd name="connsiteY1" fmla="*/ 327804 h 1431985"/>
                <a:gd name="connsiteX2" fmla="*/ 34506 w 1954830"/>
                <a:gd name="connsiteY2" fmla="*/ 379562 h 1431985"/>
                <a:gd name="connsiteX3" fmla="*/ 51759 w 1954830"/>
                <a:gd name="connsiteY3" fmla="*/ 759124 h 1431985"/>
                <a:gd name="connsiteX4" fmla="*/ 86264 w 1954830"/>
                <a:gd name="connsiteY4" fmla="*/ 897147 h 1431985"/>
                <a:gd name="connsiteX5" fmla="*/ 138023 w 1954830"/>
                <a:gd name="connsiteY5" fmla="*/ 1017917 h 1431985"/>
                <a:gd name="connsiteX6" fmla="*/ 189781 w 1954830"/>
                <a:gd name="connsiteY6" fmla="*/ 1035170 h 1431985"/>
                <a:gd name="connsiteX7" fmla="*/ 241540 w 1954830"/>
                <a:gd name="connsiteY7" fmla="*/ 1069675 h 1431985"/>
                <a:gd name="connsiteX8" fmla="*/ 483079 w 1954830"/>
                <a:gd name="connsiteY8" fmla="*/ 1121434 h 1431985"/>
                <a:gd name="connsiteX9" fmla="*/ 707366 w 1954830"/>
                <a:gd name="connsiteY9" fmla="*/ 1138687 h 1431985"/>
                <a:gd name="connsiteX10" fmla="*/ 1311215 w 1954830"/>
                <a:gd name="connsiteY10" fmla="*/ 1155939 h 1431985"/>
                <a:gd name="connsiteX11" fmla="*/ 1466491 w 1954830"/>
                <a:gd name="connsiteY11" fmla="*/ 1207698 h 1431985"/>
                <a:gd name="connsiteX12" fmla="*/ 1570008 w 1954830"/>
                <a:gd name="connsiteY12" fmla="*/ 1242204 h 1431985"/>
                <a:gd name="connsiteX13" fmla="*/ 1742536 w 1954830"/>
                <a:gd name="connsiteY13" fmla="*/ 1276709 h 1431985"/>
                <a:gd name="connsiteX14" fmla="*/ 1897812 w 1954830"/>
                <a:gd name="connsiteY14" fmla="*/ 1345721 h 1431985"/>
                <a:gd name="connsiteX15" fmla="*/ 1949570 w 1954830"/>
                <a:gd name="connsiteY15" fmla="*/ 1362973 h 1431985"/>
                <a:gd name="connsiteX16" fmla="*/ 1949570 w 1954830"/>
                <a:gd name="connsiteY16" fmla="*/ 1431985 h 143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4830" h="1431985">
                  <a:moveTo>
                    <a:pt x="0" y="0"/>
                  </a:moveTo>
                  <a:cubicBezTo>
                    <a:pt x="5751" y="109268"/>
                    <a:pt x="7347" y="218834"/>
                    <a:pt x="17253" y="327804"/>
                  </a:cubicBezTo>
                  <a:cubicBezTo>
                    <a:pt x="18899" y="345915"/>
                    <a:pt x="33056" y="361434"/>
                    <a:pt x="34506" y="379562"/>
                  </a:cubicBezTo>
                  <a:cubicBezTo>
                    <a:pt x="44606" y="505810"/>
                    <a:pt x="42403" y="632819"/>
                    <a:pt x="51759" y="759124"/>
                  </a:cubicBezTo>
                  <a:cubicBezTo>
                    <a:pt x="57020" y="830149"/>
                    <a:pt x="69388" y="838079"/>
                    <a:pt x="86264" y="897147"/>
                  </a:cubicBezTo>
                  <a:cubicBezTo>
                    <a:pt x="98543" y="940122"/>
                    <a:pt x="99112" y="986788"/>
                    <a:pt x="138023" y="1017917"/>
                  </a:cubicBezTo>
                  <a:cubicBezTo>
                    <a:pt x="152224" y="1029278"/>
                    <a:pt x="173515" y="1027037"/>
                    <a:pt x="189781" y="1035170"/>
                  </a:cubicBezTo>
                  <a:cubicBezTo>
                    <a:pt x="208327" y="1044443"/>
                    <a:pt x="222592" y="1061254"/>
                    <a:pt x="241540" y="1069675"/>
                  </a:cubicBezTo>
                  <a:cubicBezTo>
                    <a:pt x="330471" y="1109200"/>
                    <a:pt x="383630" y="1111963"/>
                    <a:pt x="483079" y="1121434"/>
                  </a:cubicBezTo>
                  <a:cubicBezTo>
                    <a:pt x="557724" y="1128543"/>
                    <a:pt x="632448" y="1135565"/>
                    <a:pt x="707366" y="1138687"/>
                  </a:cubicBezTo>
                  <a:cubicBezTo>
                    <a:pt x="908557" y="1147070"/>
                    <a:pt x="1109932" y="1150188"/>
                    <a:pt x="1311215" y="1155939"/>
                  </a:cubicBezTo>
                  <a:lnTo>
                    <a:pt x="1466491" y="1207698"/>
                  </a:lnTo>
                  <a:cubicBezTo>
                    <a:pt x="1466495" y="1207699"/>
                    <a:pt x="1570005" y="1242203"/>
                    <a:pt x="1570008" y="1242204"/>
                  </a:cubicBezTo>
                  <a:cubicBezTo>
                    <a:pt x="1627517" y="1253706"/>
                    <a:pt x="1686897" y="1258163"/>
                    <a:pt x="1742536" y="1276709"/>
                  </a:cubicBezTo>
                  <a:cubicBezTo>
                    <a:pt x="2009611" y="1365735"/>
                    <a:pt x="1733761" y="1263696"/>
                    <a:pt x="1897812" y="1345721"/>
                  </a:cubicBezTo>
                  <a:cubicBezTo>
                    <a:pt x="1914078" y="1353854"/>
                    <a:pt x="1940214" y="1347379"/>
                    <a:pt x="1949570" y="1362973"/>
                  </a:cubicBezTo>
                  <a:cubicBezTo>
                    <a:pt x="1961405" y="1382699"/>
                    <a:pt x="1949570" y="1408981"/>
                    <a:pt x="1949570" y="1431985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316" name="Picture 4">
            <a:extLst>
              <a:ext uri="{FF2B5EF4-FFF2-40B4-BE49-F238E27FC236}">
                <a16:creationId xmlns:a16="http://schemas.microsoft.com/office/drawing/2014/main" id="{B1577FD5-5AFF-4E22-A33B-59A538CE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88" y="1076761"/>
            <a:ext cx="3286412" cy="184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oimages.gsfc.nasa.gov/images/imagerecords/1000/1407/S2001124.L1A_HNSG.jpg">
            <a:extLst>
              <a:ext uri="{FF2B5EF4-FFF2-40B4-BE49-F238E27FC236}">
                <a16:creationId xmlns:a16="http://schemas.microsoft.com/office/drawing/2014/main" id="{C0C0EF5A-35F3-460A-B020-C84689150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23849" r="38151" b="19733"/>
          <a:stretch/>
        </p:blipFill>
        <p:spPr bwMode="auto">
          <a:xfrm>
            <a:off x="8986487" y="3155697"/>
            <a:ext cx="1471830" cy="11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81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0854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RAVE Emissions Evaluated using TROPOMI 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F45B0D-C961-4174-AA01-F0F534E4AF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94745" y="1280159"/>
                <a:ext cx="4483311" cy="432450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Identify fresh smoke plumes using VIIRS true color imagery and TROPOMI Aerosol Index</a:t>
                </a:r>
              </a:p>
              <a:p>
                <a:r>
                  <a:rPr lang="en-US" sz="2400" dirty="0"/>
                  <a:t>Analyze TROPOMI CO within the smoke plume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𝑝𝑙𝑢𝑚𝑒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Calculate background TROPOMI CO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𝑏𝑔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Calculate enhanced CO (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𝐶𝑂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𝑝𝑙𝑢𝑚𝑒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𝑏𝑔</m:t>
                        </m:r>
                      </m:sub>
                    </m:sSub>
                  </m:oMath>
                </a14:m>
                <a:r>
                  <a:rPr lang="en-US" sz="2400" dirty="0"/>
                  <a:t>) due to fires and compare to RAVE CO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F45B0D-C961-4174-AA01-F0F534E4A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94745" y="1280159"/>
                <a:ext cx="4483311" cy="4324509"/>
              </a:xfrm>
              <a:blipFill>
                <a:blip r:embed="rId2"/>
                <a:stretch>
                  <a:fillRect l="-1766" t="-1975" r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106" y="3970869"/>
            <a:ext cx="3069037" cy="2805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851" y="673457"/>
            <a:ext cx="3301776" cy="2762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" y="666558"/>
            <a:ext cx="3262312" cy="2762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08" y="3720646"/>
            <a:ext cx="3262312" cy="2768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202C5-A4E7-4E2B-9087-9B7B153EB0E1}"/>
              </a:ext>
            </a:extLst>
          </p:cNvPr>
          <p:cNvSpPr txBox="1"/>
          <p:nvPr/>
        </p:nvSpPr>
        <p:spPr>
          <a:xfrm>
            <a:off x="7332383" y="5867806"/>
            <a:ext cx="4608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Li, F., X. Zhang, S. Kondragunta, X. Lu, I. </a:t>
            </a:r>
            <a:r>
              <a:rPr lang="en-US" sz="1200" b="1" i="1" dirty="0" err="1"/>
              <a:t>Csiszar</a:t>
            </a:r>
            <a:r>
              <a:rPr lang="en-US" sz="1200" b="1" i="1" dirty="0"/>
              <a:t>, and C. Schmidt, Hourly biomass burning emissions product from blended geostationary and polar-orbiting satellites for air quality forecasting applications, RSE, 2022</a:t>
            </a:r>
          </a:p>
        </p:txBody>
      </p:sp>
    </p:spTree>
    <p:extLst>
      <p:ext uri="{BB962C8B-B14F-4D97-AF65-F5344CB8AC3E}">
        <p14:creationId xmlns:p14="http://schemas.microsoft.com/office/powerpoint/2010/main" val="595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864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Opportunities: Hourly TEMPO NO</a:t>
            </a:r>
            <a:r>
              <a:rPr lang="en-US" b="1" baseline="-25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4651474"/>
            <a:ext cx="11364792" cy="1985861"/>
          </a:xfrm>
        </p:spPr>
        <p:txBody>
          <a:bodyPr>
            <a:noAutofit/>
          </a:bodyPr>
          <a:lstStyle/>
          <a:p>
            <a:r>
              <a:rPr lang="en-US" sz="2200" dirty="0"/>
              <a:t>Apply hourly TEMPO NO</a:t>
            </a:r>
            <a:r>
              <a:rPr lang="en-US" sz="2200" baseline="-25000" dirty="0"/>
              <a:t>2</a:t>
            </a:r>
            <a:r>
              <a:rPr lang="en-US" sz="2200" dirty="0"/>
              <a:t> observations to evaluate daytime hourly RAVE NO</a:t>
            </a:r>
            <a:r>
              <a:rPr lang="en-US" sz="2200" baseline="-25000" dirty="0"/>
              <a:t>x</a:t>
            </a:r>
            <a:r>
              <a:rPr lang="en-US" sz="2200" dirty="0"/>
              <a:t> emissions in a similar way as with TROPOMI CO observations.</a:t>
            </a:r>
          </a:p>
          <a:p>
            <a:r>
              <a:rPr lang="en-US" sz="2200" dirty="0"/>
              <a:t>Unlike CO, NO</a:t>
            </a:r>
            <a:r>
              <a:rPr lang="en-US" sz="2200" baseline="-25000" dirty="0"/>
              <a:t>2</a:t>
            </a:r>
            <a:r>
              <a:rPr lang="en-US" sz="2200" dirty="0"/>
              <a:t> is not long-lived and amount of NO</a:t>
            </a:r>
            <a:r>
              <a:rPr lang="en-US" sz="2200" baseline="-25000" dirty="0"/>
              <a:t>2</a:t>
            </a:r>
            <a:r>
              <a:rPr lang="en-US" sz="2200" dirty="0"/>
              <a:t> emitted depends on fuel type and fuel consumption.</a:t>
            </a:r>
          </a:p>
          <a:p>
            <a:r>
              <a:rPr lang="en-US" sz="2200" dirty="0"/>
              <a:t>Analysis of TROPOMI and TEMPO NO</a:t>
            </a:r>
            <a:r>
              <a:rPr lang="en-US" sz="2200" baseline="-25000" dirty="0"/>
              <a:t>2</a:t>
            </a:r>
            <a:r>
              <a:rPr lang="en-US" sz="2200" dirty="0"/>
              <a:t> data will be carried for different types of fires prior to using in RAVE validation work.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85088" y="807798"/>
            <a:ext cx="10332720" cy="3804732"/>
            <a:chOff x="364399" y="1764680"/>
            <a:chExt cx="7587742" cy="2793970"/>
          </a:xfrm>
        </p:grpSpPr>
        <p:grpSp>
          <p:nvGrpSpPr>
            <p:cNvPr id="5" name="Group 4"/>
            <p:cNvGrpSpPr/>
            <p:nvPr/>
          </p:nvGrpSpPr>
          <p:grpSpPr>
            <a:xfrm>
              <a:off x="412423" y="2021199"/>
              <a:ext cx="7492713" cy="2414841"/>
              <a:chOff x="412423" y="2021199"/>
              <a:chExt cx="7492713" cy="241484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12423" y="2021199"/>
                <a:ext cx="7492713" cy="2414841"/>
                <a:chOff x="824847" y="1972511"/>
                <a:chExt cx="7492713" cy="2414841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634"/>
                <a:stretch/>
              </p:blipFill>
              <p:spPr>
                <a:xfrm>
                  <a:off x="4517136" y="1976432"/>
                  <a:ext cx="3800424" cy="2410919"/>
                </a:xfrm>
                <a:prstGeom prst="rect">
                  <a:avLst/>
                </a:prstGeom>
              </p:spPr>
            </p:pic>
            <p:grpSp>
              <p:nvGrpSpPr>
                <p:cNvPr id="44" name="Group 43"/>
                <p:cNvGrpSpPr/>
                <p:nvPr/>
              </p:nvGrpSpPr>
              <p:grpSpPr>
                <a:xfrm>
                  <a:off x="824847" y="1972511"/>
                  <a:ext cx="3675113" cy="2414841"/>
                  <a:chOff x="88097" y="2459449"/>
                  <a:chExt cx="3675113" cy="2414841"/>
                </a:xfrm>
              </p:grpSpPr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8097" y="2459449"/>
                    <a:ext cx="3675113" cy="2414841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23112" r="2016" b="3678"/>
                  <a:stretch/>
                </p:blipFill>
                <p:spPr>
                  <a:xfrm>
                    <a:off x="118227" y="2489896"/>
                    <a:ext cx="1978006" cy="39319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0" name="Oval 19"/>
              <p:cNvSpPr/>
              <p:nvPr/>
            </p:nvSpPr>
            <p:spPr>
              <a:xfrm rot="1872446">
                <a:off x="1264529" y="3658220"/>
                <a:ext cx="511791" cy="2291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 rot="6814206">
                <a:off x="1628541" y="3225879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 rot="9304009">
                <a:off x="2114200" y="3954947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 rot="7756955">
                <a:off x="798561" y="3354091"/>
                <a:ext cx="472092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 rot="9304009">
                <a:off x="2041253" y="3356389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 rot="9304009">
                <a:off x="2794154" y="2535059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 rot="9304009">
                <a:off x="3850750" y="2271692"/>
                <a:ext cx="209668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 rot="9304009">
                <a:off x="2753612" y="3232981"/>
                <a:ext cx="751907" cy="4317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7488085">
                <a:off x="3373474" y="2668791"/>
                <a:ext cx="259949" cy="37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rot="9304009">
                <a:off x="447175" y="3694928"/>
                <a:ext cx="229851" cy="216428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1872446">
                <a:off x="4982178" y="3687010"/>
                <a:ext cx="511791" cy="2291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6814206">
                <a:off x="5346190" y="3213725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rot="9304009">
                <a:off x="5831849" y="4004209"/>
                <a:ext cx="417108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7756955">
                <a:off x="4509386" y="3376057"/>
                <a:ext cx="472092" cy="211120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rot="9304009">
                <a:off x="5758902" y="3385179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rot="9304009">
                <a:off x="6600515" y="2502433"/>
                <a:ext cx="297194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 rot="9304009">
                <a:off x="7657111" y="2239066"/>
                <a:ext cx="209668" cy="304344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 rot="9304009">
                <a:off x="6471261" y="3261771"/>
                <a:ext cx="751907" cy="431795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 rot="7488085">
                <a:off x="7152539" y="2622517"/>
                <a:ext cx="259949" cy="37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 rot="9304009">
                <a:off x="4164824" y="3723718"/>
                <a:ext cx="229851" cy="216428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 rot="9304009">
                <a:off x="2200230" y="2718131"/>
                <a:ext cx="253981" cy="23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 rot="9304009">
                <a:off x="5963717" y="2692515"/>
                <a:ext cx="253981" cy="236457"/>
              </a:xfrm>
              <a:prstGeom prst="ellipse">
                <a:avLst/>
              </a:prstGeom>
              <a:noFill/>
              <a:ln w="19050">
                <a:solidFill>
                  <a:srgbClr val="C91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973988" y="4183267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2:25 PM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98768" y="4189318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2:30 PM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61758" y="1764680"/>
              <a:ext cx="1653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TROPOMI NO</a:t>
              </a:r>
              <a:r>
                <a:rPr lang="en-US" b="1" baseline="-25000" dirty="0"/>
                <a:t>2</a:t>
              </a:r>
              <a:r>
                <a:rPr lang="en-US" b="1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63792" y="1765133"/>
              <a:ext cx="1783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Suomi NPP VIIRS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4399" y="4186529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April 5th,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6571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4105" y="4471840"/>
            <a:ext cx="3927849" cy="993539"/>
          </a:xfrm>
        </p:spPr>
        <p:txBody>
          <a:bodyPr>
            <a:normAutofit/>
          </a:bodyPr>
          <a:lstStyle/>
          <a:p>
            <a:r>
              <a:rPr lang="en-US" dirty="0"/>
              <a:t>Barron Henderson</a:t>
            </a:r>
          </a:p>
          <a:p>
            <a:r>
              <a:rPr lang="en-US" dirty="0"/>
              <a:t>EPA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C88D-FA57-32A3-D17C-D9F342F0B2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20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B6DAF16F-787E-4BC1-8E4B-B77A5526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753"/>
            <a:ext cx="10515600" cy="8390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TEMPO Can Improve EPA Data Products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1479A-CA0F-6CED-52E1-89BC9A13FA92}"/>
              </a:ext>
            </a:extLst>
          </p:cNvPr>
          <p:cNvSpPr txBox="1"/>
          <p:nvPr/>
        </p:nvSpPr>
        <p:spPr>
          <a:xfrm>
            <a:off x="838200" y="1800787"/>
            <a:ext cx="998977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TEMPO can: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Help address the temporal and spatial variations of emissions of gases and aerosols. 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Help elucidate the physical, chemical, and dynamical processes drive tropospheric composition changes over a variety of temporal scales. 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Help identify episodic events.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Yes, but how can this information be fed into the work of the Agency and improve EPA data products?</a:t>
            </a:r>
          </a:p>
        </p:txBody>
      </p:sp>
    </p:spTree>
    <p:extLst>
      <p:ext uri="{BB962C8B-B14F-4D97-AF65-F5344CB8AC3E}">
        <p14:creationId xmlns:p14="http://schemas.microsoft.com/office/powerpoint/2010/main" val="1606681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B6DAF16F-787E-4BC1-8E4B-B77A5526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753"/>
            <a:ext cx="10515600" cy="8390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EPA’s Emissions Overview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EE22D2-7C9E-450E-87D7-423D168D729A}"/>
              </a:ext>
            </a:extLst>
          </p:cNvPr>
          <p:cNvGrpSpPr/>
          <p:nvPr/>
        </p:nvGrpSpPr>
        <p:grpSpPr>
          <a:xfrm>
            <a:off x="1134172" y="1782565"/>
            <a:ext cx="1071563" cy="1143000"/>
            <a:chOff x="6872353" y="1738430"/>
            <a:chExt cx="1071563" cy="1143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DCA037D-1EBA-44AE-B4C7-C02AF47001E7}"/>
                </a:ext>
              </a:extLst>
            </p:cNvPr>
            <p:cNvSpPr/>
            <p:nvPr/>
          </p:nvSpPr>
          <p:spPr>
            <a:xfrm>
              <a:off x="6872353" y="1738430"/>
              <a:ext cx="1071563" cy="1143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VOC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Etc.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477BB2E-5C44-4140-8AD6-B7F02934DAFF}"/>
                </a:ext>
              </a:extLst>
            </p:cNvPr>
            <p:cNvSpPr txBox="1"/>
            <p:nvPr/>
          </p:nvSpPr>
          <p:spPr>
            <a:xfrm>
              <a:off x="7214704" y="1751627"/>
              <a:ext cx="397866" cy="1357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NEI</a:t>
              </a:r>
            </a:p>
          </p:txBody>
        </p: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5426EF0-8B29-4396-92BE-2EA7E7A6799F}"/>
              </a:ext>
            </a:extLst>
          </p:cNvPr>
          <p:cNvCxnSpPr>
            <a:cxnSpLocks/>
            <a:stCxn id="65" idx="2"/>
            <a:endCxn id="76" idx="0"/>
          </p:cNvCxnSpPr>
          <p:nvPr/>
        </p:nvCxnSpPr>
        <p:spPr>
          <a:xfrm>
            <a:off x="4225452" y="2920634"/>
            <a:ext cx="8324" cy="55250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1AA8242-91F5-46B7-A816-52189C24AB27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654599" y="2925565"/>
            <a:ext cx="15355" cy="2047109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AE1DB6EF-0229-4E95-9725-0EB50AD585B9}"/>
              </a:ext>
            </a:extLst>
          </p:cNvPr>
          <p:cNvSpPr/>
          <p:nvPr/>
        </p:nvSpPr>
        <p:spPr>
          <a:xfrm>
            <a:off x="3689102" y="5221540"/>
            <a:ext cx="1071563" cy="1143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</a:t>
            </a:r>
            <a:r>
              <a:rPr kumimoji="0" lang="en-US" sz="17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/O</a:t>
            </a:r>
            <a:r>
              <a:rPr kumimoji="0" lang="en-US" sz="17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E2BEB5C-E10F-447D-9E61-985C1A6416A4}"/>
              </a:ext>
            </a:extLst>
          </p:cNvPr>
          <p:cNvGrpSpPr/>
          <p:nvPr/>
        </p:nvGrpSpPr>
        <p:grpSpPr>
          <a:xfrm>
            <a:off x="207291" y="1421320"/>
            <a:ext cx="921213" cy="905536"/>
            <a:chOff x="2815609" y="2357433"/>
            <a:chExt cx="921213" cy="281808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6E5AEFC-1E81-4560-A592-67A33654B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9174" y="2634432"/>
              <a:ext cx="785045" cy="480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5C6C41-654A-49CC-A0C5-480E886CB84C}"/>
                </a:ext>
              </a:extLst>
            </p:cNvPr>
            <p:cNvSpPr txBox="1"/>
            <p:nvPr/>
          </p:nvSpPr>
          <p:spPr>
            <a:xfrm>
              <a:off x="2815609" y="2357433"/>
              <a:ext cx="921213" cy="258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Emission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Methods &amp;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Emission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Factors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54A2BE-3BF5-4B11-B436-C37DB2465528}"/>
              </a:ext>
            </a:extLst>
          </p:cNvPr>
          <p:cNvGrpSpPr/>
          <p:nvPr/>
        </p:nvGrpSpPr>
        <p:grpSpPr>
          <a:xfrm>
            <a:off x="3689670" y="1758411"/>
            <a:ext cx="1071563" cy="1162223"/>
            <a:chOff x="8227865" y="1714276"/>
            <a:chExt cx="1071563" cy="116222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1E67EB7-EDA6-4014-90C0-16F25F168846}"/>
                </a:ext>
              </a:extLst>
            </p:cNvPr>
            <p:cNvSpPr/>
            <p:nvPr/>
          </p:nvSpPr>
          <p:spPr>
            <a:xfrm>
              <a:off x="8227865" y="1733499"/>
              <a:ext cx="1071563" cy="1143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Speciation Profiles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E9A2F3-4A3F-436A-81DC-F16FE011EE47}"/>
                </a:ext>
              </a:extLst>
            </p:cNvPr>
            <p:cNvSpPr txBox="1"/>
            <p:nvPr/>
          </p:nvSpPr>
          <p:spPr>
            <a:xfrm>
              <a:off x="8393214" y="1714276"/>
              <a:ext cx="757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SPECIATE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D135A20-8E8E-4BA3-AE3C-8177438EFE85}"/>
              </a:ext>
            </a:extLst>
          </p:cNvPr>
          <p:cNvCxnSpPr>
            <a:cxnSpLocks/>
          </p:cNvCxnSpPr>
          <p:nvPr/>
        </p:nvCxnSpPr>
        <p:spPr>
          <a:xfrm>
            <a:off x="2290802" y="5776315"/>
            <a:ext cx="1341838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63ABCD2-22EC-4EE1-98C1-88E513F3679F}"/>
              </a:ext>
            </a:extLst>
          </p:cNvPr>
          <p:cNvSpPr txBox="1"/>
          <p:nvPr/>
        </p:nvSpPr>
        <p:spPr>
          <a:xfrm>
            <a:off x="3752860" y="5204668"/>
            <a:ext cx="937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CMAQ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GEOS-Chem</a:t>
            </a:r>
          </a:p>
        </p:txBody>
      </p: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7A58F1EA-BC91-424C-97C8-EBC9A399C5B8}"/>
              </a:ext>
            </a:extLst>
          </p:cNvPr>
          <p:cNvCxnSpPr>
            <a:cxnSpLocks/>
            <a:stCxn id="75" idx="2"/>
            <a:endCxn id="72" idx="0"/>
          </p:cNvCxnSpPr>
          <p:nvPr/>
        </p:nvCxnSpPr>
        <p:spPr>
          <a:xfrm rot="5400000">
            <a:off x="2658572" y="3655227"/>
            <a:ext cx="564442" cy="256818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428049-93E4-49D8-BA58-9827017DD475}"/>
              </a:ext>
            </a:extLst>
          </p:cNvPr>
          <p:cNvGrpSpPr/>
          <p:nvPr/>
        </p:nvGrpSpPr>
        <p:grpSpPr>
          <a:xfrm>
            <a:off x="1120919" y="5193408"/>
            <a:ext cx="1071563" cy="1171132"/>
            <a:chOff x="6063105" y="5216740"/>
            <a:chExt cx="1071563" cy="1171132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6398237-961C-429E-A315-87858AF37C05}"/>
                </a:ext>
              </a:extLst>
            </p:cNvPr>
            <p:cNvSpPr/>
            <p:nvPr/>
          </p:nvSpPr>
          <p:spPr>
            <a:xfrm>
              <a:off x="6063105" y="5244872"/>
              <a:ext cx="1071563" cy="1143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Speciated Emissions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81B16DB-3E88-4434-9EA3-FE5791635DFE}"/>
                </a:ext>
              </a:extLst>
            </p:cNvPr>
            <p:cNvSpPr txBox="1"/>
            <p:nvPr/>
          </p:nvSpPr>
          <p:spPr>
            <a:xfrm>
              <a:off x="6264734" y="521674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SMOKE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D273833-193F-4735-AE56-E92D9F436413}"/>
              </a:ext>
            </a:extLst>
          </p:cNvPr>
          <p:cNvGrpSpPr/>
          <p:nvPr/>
        </p:nvGrpSpPr>
        <p:grpSpPr>
          <a:xfrm>
            <a:off x="3632640" y="3473135"/>
            <a:ext cx="1202271" cy="1183963"/>
            <a:chOff x="7657198" y="3542288"/>
            <a:chExt cx="1202271" cy="118396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C2DAEFA-A5E2-43BD-8B21-D3C3F957CC83}"/>
                </a:ext>
              </a:extLst>
            </p:cNvPr>
            <p:cNvSpPr/>
            <p:nvPr/>
          </p:nvSpPr>
          <p:spPr>
            <a:xfrm>
              <a:off x="7713661" y="3583251"/>
              <a:ext cx="1071563" cy="114300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Mechanism-Specific Profiles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F21504A-55E3-40B2-BA58-22E0EE652F85}"/>
                </a:ext>
              </a:extLst>
            </p:cNvPr>
            <p:cNvSpPr txBox="1"/>
            <p:nvPr/>
          </p:nvSpPr>
          <p:spPr>
            <a:xfrm>
              <a:off x="7657198" y="3542288"/>
              <a:ext cx="1202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S2S-Tool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C1EF2AD-5449-44A9-B692-B49023B13F1A}"/>
              </a:ext>
            </a:extLst>
          </p:cNvPr>
          <p:cNvSpPr txBox="1"/>
          <p:nvPr/>
        </p:nvSpPr>
        <p:spPr>
          <a:xfrm>
            <a:off x="846295" y="4014942"/>
            <a:ext cx="79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SCC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E170717-04A7-4DB6-85EA-1E5567B4CA92}"/>
              </a:ext>
            </a:extLst>
          </p:cNvPr>
          <p:cNvSpPr txBox="1"/>
          <p:nvPr/>
        </p:nvSpPr>
        <p:spPr>
          <a:xfrm>
            <a:off x="4109805" y="2879690"/>
            <a:ext cx="130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Explicit Compound Profiles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1479A-CA0F-6CED-52E1-89BC9A13FA92}"/>
              </a:ext>
            </a:extLst>
          </p:cNvPr>
          <p:cNvSpPr txBox="1"/>
          <p:nvPr/>
        </p:nvSpPr>
        <p:spPr>
          <a:xfrm>
            <a:off x="5560887" y="1561830"/>
            <a:ext cx="611005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The National Emissions Inventory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Houses annual, source-specific emissions of CAPs, CAP-precursors, and HAPs. Some emissions are more finely resolved (fires).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SPECIATE and S2S-Tool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Database and tool, respectively, that translates source-specific explicit profiles to chemical mechanism-specific profiles (VOC and PM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2.5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).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SMOKE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Generate gridded, speciated photochemical modeling files, often at hourly resolution.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The easiest way to incorporate data products into our processes is to provide them in a manner that fits our existing tools and needs.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82436C-8392-49E3-957E-D23D63519D7B}"/>
              </a:ext>
            </a:extLst>
          </p:cNvPr>
          <p:cNvGrpSpPr/>
          <p:nvPr/>
        </p:nvGrpSpPr>
        <p:grpSpPr>
          <a:xfrm>
            <a:off x="155730" y="5158836"/>
            <a:ext cx="866719" cy="646332"/>
            <a:chOff x="2777500" y="2448573"/>
            <a:chExt cx="866719" cy="20114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EFD2AAF-D705-229C-0FB4-AE7707948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9174" y="2634432"/>
              <a:ext cx="785045" cy="480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F80C5B-5DE2-0C02-C4A5-8D0531BDB48B}"/>
                </a:ext>
              </a:extLst>
            </p:cNvPr>
            <p:cNvSpPr txBox="1"/>
            <p:nvPr/>
          </p:nvSpPr>
          <p:spPr>
            <a:xfrm>
              <a:off x="2777500" y="2448573"/>
              <a:ext cx="827471" cy="201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Additional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SMOKE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ADDFC0-5341-C126-8C31-BA3783C9E7FA}"/>
              </a:ext>
            </a:extLst>
          </p:cNvPr>
          <p:cNvSpPr txBox="1"/>
          <p:nvPr/>
        </p:nvSpPr>
        <p:spPr>
          <a:xfrm>
            <a:off x="2289933" y="4691462"/>
            <a:ext cx="130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Modeling Profiles</a:t>
            </a:r>
          </a:p>
        </p:txBody>
      </p:sp>
    </p:spTree>
    <p:extLst>
      <p:ext uri="{BB962C8B-B14F-4D97-AF65-F5344CB8AC3E}">
        <p14:creationId xmlns:p14="http://schemas.microsoft.com/office/powerpoint/2010/main" val="3312947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B6DAF16F-787E-4BC1-8E4B-B77A5526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753"/>
            <a:ext cx="10515600" cy="8390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Diurnal Emissions in EPA Modeling Platforms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1479A-CA0F-6CED-52E1-89BC9A13FA92}"/>
              </a:ext>
            </a:extLst>
          </p:cNvPr>
          <p:cNvSpPr txBox="1"/>
          <p:nvPr/>
        </p:nvSpPr>
        <p:spPr>
          <a:xfrm>
            <a:off x="561560" y="1489972"/>
            <a:ext cx="1106888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Some sectors employ highly technical models to temporally allocate emissions: Onroad mobile, wild and prescribed fires.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Other sectors are on-line modules within CMAQ and influenced by location specific meteorology: biogenics, fertilizer NH</a:t>
            </a:r>
            <a:r>
              <a:rPr kumimoji="0" lang="en-US" sz="2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Most have monthly, day-of-week, and hourly profiles applied within SMOKE. 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If TEMPO can be leveraged to elucidate monthly, day-of-week, hourly, or even episodic emissions from discrete sources/sectors, this information can directly feed into EPA’s data products. 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If there is a physical, chemical, and dynamical processes that drives emissions intensity, we can use that information.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If the temporal profile of emissions change by location (e.g., county-specific), we can use that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44886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B6DAF16F-787E-4BC1-8E4B-B77A5526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753"/>
            <a:ext cx="10515600" cy="8390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 of Oil and Gas Emissions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1479A-CA0F-6CED-52E1-89BC9A13FA92}"/>
              </a:ext>
            </a:extLst>
          </p:cNvPr>
          <p:cNvSpPr txBox="1"/>
          <p:nvPr/>
        </p:nvSpPr>
        <p:spPr>
          <a:xfrm>
            <a:off x="561560" y="1489972"/>
            <a:ext cx="1106888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Temporal allocation is Source Classification Code and county-specific for annual-to-monthly profiles.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221 individual SCCs; range from on-/off-shore oil/gas exploration/production, including flares, wells, pumps, separators, tanks, and more.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2.7 million tons of VOC (does not include methane/ethane). 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All day-of-week and diurnal profiles are flat.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Key challenge: how to account for super emission events?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Can data from TEMPO be used to generate diurnal profiles from select processes at the county- or basin-scale?</a:t>
            </a:r>
          </a:p>
          <a:p>
            <a:pPr marL="6858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"/>
              </a:rPr>
              <a:t>Can diurnal profiles that reflect real world conditions/emissions be extracted? </a:t>
            </a:r>
          </a:p>
        </p:txBody>
      </p:sp>
    </p:spTree>
    <p:extLst>
      <p:ext uri="{BB962C8B-B14F-4D97-AF65-F5344CB8AC3E}">
        <p14:creationId xmlns:p14="http://schemas.microsoft.com/office/powerpoint/2010/main" val="223424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7543-1002-4019-9C9A-F5D63E61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06D1E-A64C-4136-A392-1E572A676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0"/>
            <a:ext cx="8763000" cy="4114800"/>
          </a:xfrm>
        </p:spPr>
        <p:txBody>
          <a:bodyPr/>
          <a:lstStyle/>
          <a:p>
            <a:r>
              <a:rPr lang="en-US" sz="2000" b="1" dirty="0"/>
              <a:t>What are the opportunities offered by TEMPO measurements to improve the quantification of emissions? Which emissions?</a:t>
            </a:r>
          </a:p>
          <a:p>
            <a:endParaRPr lang="en-US" sz="2000" b="1" dirty="0"/>
          </a:p>
          <a:p>
            <a:r>
              <a:rPr lang="en-US" sz="2000" b="1" dirty="0"/>
              <a:t>What challenges need to be addressed to exploit TEMPO observations?</a:t>
            </a:r>
          </a:p>
          <a:p>
            <a:endParaRPr lang="en-US" sz="2000" b="1" dirty="0"/>
          </a:p>
          <a:p>
            <a:r>
              <a:rPr lang="en-US" sz="2000" b="1" dirty="0"/>
              <a:t>What activities should be prioritized to advance intraday emission quantification using TEMPO measurements?</a:t>
            </a:r>
          </a:p>
          <a:p>
            <a:endParaRPr lang="en-US" sz="2000" b="1" dirty="0"/>
          </a:p>
          <a:p>
            <a:pPr lvl="1"/>
            <a:r>
              <a:rPr lang="en-US" sz="2000" b="1" dirty="0"/>
              <a:t>What differences in techniques are needed for slowly changing emissions versus episodic emissions?</a:t>
            </a:r>
          </a:p>
        </p:txBody>
      </p:sp>
    </p:spTree>
    <p:extLst>
      <p:ext uri="{BB962C8B-B14F-4D97-AF65-F5344CB8AC3E}">
        <p14:creationId xmlns:p14="http://schemas.microsoft.com/office/powerpoint/2010/main" val="248104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ED9E-0FF5-4A18-859B-C02A2A05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435" y="102066"/>
            <a:ext cx="8661400" cy="1143000"/>
          </a:xfrm>
        </p:spPr>
        <p:txBody>
          <a:bodyPr>
            <a:normAutofit/>
          </a:bodyPr>
          <a:lstStyle/>
          <a:p>
            <a:r>
              <a:rPr lang="en-US" b="1" dirty="0"/>
              <a:t>Perspectives from Discussion Panelists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AD7AD-719C-4E3F-A7AD-3BFC6CBA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95400"/>
            <a:ext cx="88392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Brian McDonald (NOAA)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Ken Pickering (U Maryland, virtual)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Xiaomeng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(Rutgers, virtual)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Ralph Kahn (NASA)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Daniel Tong (George Mason U, virtual)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Fangjun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Li (South Dakota State, virtual)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Barron Henderson (EPA)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Targeted discussion of key questions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General discussion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54156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4105" y="4471840"/>
            <a:ext cx="3927849" cy="99353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Brian McDonald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NOAA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78A59-2C4A-C8A4-BE40-0D86651528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6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Benefit of Assimilating TEMPO versus TROPOMI NO</a:t>
            </a:r>
            <a:r>
              <a:rPr lang="en-US" altLang="zh-TW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73EA885A-6897-4795-8045-86A0582E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4"/>
          <a:stretch/>
        </p:blipFill>
        <p:spPr bwMode="auto">
          <a:xfrm>
            <a:off x="3653" y="1065409"/>
            <a:ext cx="6308729" cy="269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字方塊 16">
            <a:extLst>
              <a:ext uri="{FF2B5EF4-FFF2-40B4-BE49-F238E27FC236}">
                <a16:creationId xmlns:a16="http://schemas.microsoft.com/office/drawing/2014/main" id="{ACC82BCE-BA2E-4EEC-BDC6-792C62600952}"/>
              </a:ext>
            </a:extLst>
          </p:cNvPr>
          <p:cNvSpPr txBox="1"/>
          <p:nvPr/>
        </p:nvSpPr>
        <p:spPr>
          <a:xfrm>
            <a:off x="6430171" y="1593228"/>
            <a:ext cx="5449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TEMPO recovers the true emissions 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at least twice as fast 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as TROPOMI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A3C46-2526-40F1-8D3D-3C60667AA647}"/>
              </a:ext>
            </a:extLst>
          </p:cNvPr>
          <p:cNvGrpSpPr/>
          <p:nvPr/>
        </p:nvGrpSpPr>
        <p:grpSpPr>
          <a:xfrm>
            <a:off x="208926" y="3906592"/>
            <a:ext cx="11912748" cy="2744592"/>
            <a:chOff x="208926" y="3906592"/>
            <a:chExt cx="11912748" cy="2744592"/>
          </a:xfrm>
        </p:grpSpPr>
        <p:pic>
          <p:nvPicPr>
            <p:cNvPr id="9" name="圖片 5" descr="一張含有 圖表 的圖片&#10;&#10;自動產生的描述">
              <a:extLst>
                <a:ext uri="{FF2B5EF4-FFF2-40B4-BE49-F238E27FC236}">
                  <a16:creationId xmlns:a16="http://schemas.microsoft.com/office/drawing/2014/main" id="{AD138469-916B-4BF8-8651-CED5D3BEB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4" t="91802" r="7999"/>
            <a:stretch/>
          </p:blipFill>
          <p:spPr bwMode="auto">
            <a:xfrm>
              <a:off x="6355081" y="5751011"/>
              <a:ext cx="5600000" cy="8074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圖片 14" descr="一張含有 圖表 的圖片&#10;&#10;自動產生的描述">
              <a:extLst>
                <a:ext uri="{FF2B5EF4-FFF2-40B4-BE49-F238E27FC236}">
                  <a16:creationId xmlns:a16="http://schemas.microsoft.com/office/drawing/2014/main" id="{6DDE994C-ADD0-4090-ABA6-D3783BDF0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88"/>
            <a:stretch/>
          </p:blipFill>
          <p:spPr bwMode="auto">
            <a:xfrm>
              <a:off x="208926" y="3906592"/>
              <a:ext cx="5924392" cy="2744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D2E0BB-355C-488C-967E-44F85BC75CA7}"/>
                </a:ext>
              </a:extLst>
            </p:cNvPr>
            <p:cNvSpPr txBox="1"/>
            <p:nvPr/>
          </p:nvSpPr>
          <p:spPr>
            <a:xfrm>
              <a:off x="6197282" y="4832025"/>
              <a:ext cx="5924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TEMPO-exp </a:t>
              </a:r>
              <a:r>
                <a: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provides more accurate NO</a:t>
              </a:r>
              <a:r>
                <a:rPr kumimoji="0" lang="en-US" altLang="zh-TW" sz="2000" b="0" i="0" u="none" strike="noStrike" kern="1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x</a:t>
              </a:r>
              <a:r>
                <a: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 emissions estimates</a:t>
              </a:r>
              <a:r>
                <a: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 </a:t>
              </a:r>
              <a:r>
                <a: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PMingLiU" panose="02020500000000000000" pitchFamily="18" charset="-120"/>
                  <a:cs typeface="Arial" panose="020B0604020202020204" pitchFamily="34" charset="0"/>
                </a:rPr>
                <a:t>in most cities and regions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Chia-Hua HSU | PhD Student | Master of Science | University of Colorado  Boulder, CO | CUB | Menchanical Engineering">
            <a:extLst>
              <a:ext uri="{FF2B5EF4-FFF2-40B4-BE49-F238E27FC236}">
                <a16:creationId xmlns:a16="http://schemas.microsoft.com/office/drawing/2014/main" id="{D6238335-BEDC-4CDB-A88B-8CA6FA2E7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57" y="2611604"/>
            <a:ext cx="1316029" cy="131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2ABA10-E2B3-4C86-BB75-131DDB3EC204}"/>
              </a:ext>
            </a:extLst>
          </p:cNvPr>
          <p:cNvSpPr txBox="1"/>
          <p:nvPr/>
        </p:nvSpPr>
        <p:spPr>
          <a:xfrm>
            <a:off x="6440110" y="3927633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Chia-Hua Hsu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(NOAA/CU)</a:t>
            </a:r>
          </a:p>
        </p:txBody>
      </p:sp>
      <p:pic>
        <p:nvPicPr>
          <p:cNvPr id="15" name="Picture 2" descr="Arthur Mizzi">
            <a:extLst>
              <a:ext uri="{FF2B5EF4-FFF2-40B4-BE49-F238E27FC236}">
                <a16:creationId xmlns:a16="http://schemas.microsoft.com/office/drawing/2014/main" id="{8BE3BC7F-018E-4EF4-A446-B1BC4548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5" y="2611604"/>
            <a:ext cx="1050231" cy="13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7C04C0-E1AC-4CB5-847A-E5741C9CE9AE}"/>
              </a:ext>
            </a:extLst>
          </p:cNvPr>
          <p:cNvSpPr txBox="1"/>
          <p:nvPr/>
        </p:nvSpPr>
        <p:spPr>
          <a:xfrm>
            <a:off x="8203173" y="3927894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Arthur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Mizzi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(NASA Ames)</a:t>
            </a:r>
          </a:p>
        </p:txBody>
      </p:sp>
      <p:pic>
        <p:nvPicPr>
          <p:cNvPr id="17" name="Picture 4" descr="Henze, Dr. Daven – NASA HEALTH AND AIR QUALITY APPLIED SCIENCES TEAM –  UW–Madison">
            <a:extLst>
              <a:ext uri="{FF2B5EF4-FFF2-40B4-BE49-F238E27FC236}">
                <a16:creationId xmlns:a16="http://schemas.microsoft.com/office/drawing/2014/main" id="{3EAAB730-6749-41F9-B663-F4F67E74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379" y="2611604"/>
            <a:ext cx="1196627" cy="13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59D9B1-4208-47F3-95FB-E82249CB4F33}"/>
              </a:ext>
            </a:extLst>
          </p:cNvPr>
          <p:cNvSpPr txBox="1"/>
          <p:nvPr/>
        </p:nvSpPr>
        <p:spPr>
          <a:xfrm>
            <a:off x="9998585" y="3927633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Henze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(CU)</a:t>
            </a:r>
          </a:p>
        </p:txBody>
      </p:sp>
    </p:spTree>
    <p:extLst>
      <p:ext uri="{BB962C8B-B14F-4D97-AF65-F5344CB8AC3E}">
        <p14:creationId xmlns:p14="http://schemas.microsoft.com/office/powerpoint/2010/main" val="406182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Challenges with Data Assimilation with TEMPO Obs.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5E1FBFE3-33C7-4669-944E-0ABD60FE5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4"/>
          <a:stretch/>
        </p:blipFill>
        <p:spPr bwMode="auto">
          <a:xfrm>
            <a:off x="1312198" y="1504179"/>
            <a:ext cx="9567603" cy="3980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B9C152-4EEB-4A63-9AAB-37B3878F104F}"/>
              </a:ext>
            </a:extLst>
          </p:cNvPr>
          <p:cNvSpPr txBox="1"/>
          <p:nvPr/>
        </p:nvSpPr>
        <p:spPr>
          <a:xfrm>
            <a:off x="2471073" y="544492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8BB65-15B5-47D0-95F3-B83A2F7BE0C5}"/>
              </a:ext>
            </a:extLst>
          </p:cNvPr>
          <p:cNvSpPr txBox="1"/>
          <p:nvPr/>
        </p:nvSpPr>
        <p:spPr>
          <a:xfrm>
            <a:off x="3859274" y="5484449"/>
            <a:ext cx="1120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±1.5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cycles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B5D32-7B31-46ED-8AB5-B7DC3D885CF4}"/>
              </a:ext>
            </a:extLst>
          </p:cNvPr>
          <p:cNvSpPr txBox="1"/>
          <p:nvPr/>
        </p:nvSpPr>
        <p:spPr>
          <a:xfrm>
            <a:off x="5414189" y="5484449"/>
            <a:ext cx="1518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±1.5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&amp; 21 UTC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83677-EE87-4BFA-A512-375F4FBF5CA3}"/>
              </a:ext>
            </a:extLst>
          </p:cNvPr>
          <p:cNvSpPr txBox="1"/>
          <p:nvPr/>
        </p:nvSpPr>
        <p:spPr>
          <a:xfrm>
            <a:off x="7308302" y="544492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0DFACE-90D0-4BD2-A41C-3112CD5D4805}"/>
              </a:ext>
            </a:extLst>
          </p:cNvPr>
          <p:cNvSpPr/>
          <p:nvPr/>
        </p:nvSpPr>
        <p:spPr>
          <a:xfrm>
            <a:off x="2226598" y="1504179"/>
            <a:ext cx="550506" cy="7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4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More Field Observations under TEMPO to Evaluate Satellite and Models Diurnally (AEROMMA-STAQS)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.S. map of coordinating activities">
            <a:extLst>
              <a:ext uri="{FF2B5EF4-FFF2-40B4-BE49-F238E27FC236}">
                <a16:creationId xmlns:a16="http://schemas.microsoft.com/office/drawing/2014/main" id="{B05ABD0D-88E9-4787-BFF3-ED30706A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4" y="1053280"/>
            <a:ext cx="8252702" cy="43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6AF13D-7072-4663-ADE8-D10325EED715}"/>
              </a:ext>
            </a:extLst>
          </p:cNvPr>
          <p:cNvGrpSpPr/>
          <p:nvPr/>
        </p:nvGrpSpPr>
        <p:grpSpPr>
          <a:xfrm>
            <a:off x="129210" y="3835553"/>
            <a:ext cx="9069824" cy="2947098"/>
            <a:chOff x="129210" y="3855431"/>
            <a:chExt cx="9069824" cy="29470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829585-4C79-4049-A663-EAE5A70CC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64" t="29130" r="46853" b="7246"/>
            <a:stretch/>
          </p:blipFill>
          <p:spPr>
            <a:xfrm>
              <a:off x="129210" y="4218354"/>
              <a:ext cx="3125382" cy="25841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989648-9265-40E1-A257-8451519EE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906" t="26087" r="13598" b="7101"/>
            <a:stretch/>
          </p:blipFill>
          <p:spPr>
            <a:xfrm>
              <a:off x="6305777" y="4412591"/>
              <a:ext cx="2893257" cy="23899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EA27C-16A0-4DDD-8677-C702D67AC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6" t="22754" r="55489" b="10000"/>
            <a:stretch/>
          </p:blipFill>
          <p:spPr>
            <a:xfrm>
              <a:off x="3414508" y="3855431"/>
              <a:ext cx="2693037" cy="294709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F6E642C-9B7D-4A70-8974-55793C203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77" y="1180129"/>
            <a:ext cx="1287813" cy="16925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D576AC-42BD-4656-8F80-B809013F6850}"/>
              </a:ext>
            </a:extLst>
          </p:cNvPr>
          <p:cNvSpPr txBox="1"/>
          <p:nvPr/>
        </p:nvSpPr>
        <p:spPr>
          <a:xfrm>
            <a:off x="8796776" y="2872682"/>
            <a:ext cx="1722214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Carsten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Warneke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(NOAA CSL)</a:t>
            </a:r>
          </a:p>
        </p:txBody>
      </p:sp>
      <p:pic>
        <p:nvPicPr>
          <p:cNvPr id="1028" name="Picture 4" descr="NOAA CSL Staff: Rebecca Schwantes">
            <a:extLst>
              <a:ext uri="{FF2B5EF4-FFF2-40B4-BE49-F238E27FC236}">
                <a16:creationId xmlns:a16="http://schemas.microsoft.com/office/drawing/2014/main" id="{F8129DBC-37F5-4774-83BD-76E970B8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98" y="1180129"/>
            <a:ext cx="1355592" cy="169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F4A5C4-876D-4F63-921E-DEF3995C8F26}"/>
              </a:ext>
            </a:extLst>
          </p:cNvPr>
          <p:cNvSpPr txBox="1"/>
          <p:nvPr/>
        </p:nvSpPr>
        <p:spPr>
          <a:xfrm>
            <a:off x="10401180" y="2872681"/>
            <a:ext cx="1722214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Rebecca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Schwantes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(NOAA CSL)</a:t>
            </a:r>
          </a:p>
        </p:txBody>
      </p:sp>
      <p:pic>
        <p:nvPicPr>
          <p:cNvPr id="1030" name="Picture 6" descr="Laura Judd – NASA Langley Research Center Science Directorate">
            <a:extLst>
              <a:ext uri="{FF2B5EF4-FFF2-40B4-BE49-F238E27FC236}">
                <a16:creationId xmlns:a16="http://schemas.microsoft.com/office/drawing/2014/main" id="{76B8E9D5-049F-449A-A94C-E998FDFB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692" y="3961276"/>
            <a:ext cx="1330055" cy="19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742922-D75C-47B6-891D-5368FEDA9275}"/>
              </a:ext>
            </a:extLst>
          </p:cNvPr>
          <p:cNvSpPr txBox="1"/>
          <p:nvPr/>
        </p:nvSpPr>
        <p:spPr>
          <a:xfrm>
            <a:off x="9752612" y="6075562"/>
            <a:ext cx="172221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Laura Judd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(NASA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670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3324</TotalTime>
  <Words>2452</Words>
  <Application>Microsoft Office PowerPoint</Application>
  <PresentationFormat>Widescreen</PresentationFormat>
  <Paragraphs>351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Helvetica</vt:lpstr>
      <vt:lpstr>Helvetica Neue</vt:lpstr>
      <vt:lpstr>News Gothic MT</vt:lpstr>
      <vt:lpstr>Times</vt:lpstr>
      <vt:lpstr>Times New Roman</vt:lpstr>
      <vt:lpstr>Wingdings 2</vt:lpstr>
      <vt:lpstr>Office Theme</vt:lpstr>
      <vt:lpstr>2_Office Theme</vt:lpstr>
      <vt:lpstr>Breeze</vt:lpstr>
      <vt:lpstr>21_Blank Presentation</vt:lpstr>
      <vt:lpstr>1_Office Theme</vt:lpstr>
      <vt:lpstr>3_Office Theme</vt:lpstr>
      <vt:lpstr>4_Office Theme</vt:lpstr>
      <vt:lpstr>PowerPoint Presentation</vt:lpstr>
      <vt:lpstr>Opportunities: Rapidly Changing Activity Patterns and Emissions </vt:lpstr>
      <vt:lpstr>Challenges: Within-day Variability at Fine Resolution</vt:lpstr>
      <vt:lpstr>Discussion Questions</vt:lpstr>
      <vt:lpstr>Perspectives from Discussion Panelists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RAVE Emissions Evaluated using TROPOMI CO</vt:lpstr>
      <vt:lpstr>Opportunities: Hourly TEMPO NO2 </vt:lpstr>
      <vt:lpstr>PowerPoint Presentation</vt:lpstr>
      <vt:lpstr>TEMPO Can Improve EPA Data Products</vt:lpstr>
      <vt:lpstr>EPA’s Emissions Overview</vt:lpstr>
      <vt:lpstr>Diurnal Emissions in EPA Modeling Platforms</vt:lpstr>
      <vt:lpstr>Example of Oil and Gas Emissions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Martin, Randall</cp:lastModifiedBy>
  <cp:revision>211</cp:revision>
  <dcterms:created xsi:type="dcterms:W3CDTF">2020-05-12T18:08:23Z</dcterms:created>
  <dcterms:modified xsi:type="dcterms:W3CDTF">2023-05-03T15:55:30Z</dcterms:modified>
</cp:coreProperties>
</file>